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358" r:id="rId3"/>
    <p:sldId id="35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67" r:id="rId12"/>
    <p:sldId id="369" r:id="rId13"/>
    <p:sldId id="370" r:id="rId14"/>
    <p:sldId id="371" r:id="rId15"/>
    <p:sldId id="373" r:id="rId16"/>
    <p:sldId id="374" r:id="rId17"/>
    <p:sldId id="375" r:id="rId18"/>
    <p:sldId id="376" r:id="rId19"/>
    <p:sldId id="372" r:id="rId20"/>
    <p:sldId id="377" r:id="rId21"/>
    <p:sldId id="378" r:id="rId22"/>
    <p:sldId id="379" r:id="rId23"/>
    <p:sldId id="381" r:id="rId24"/>
    <p:sldId id="383" r:id="rId25"/>
    <p:sldId id="333" r:id="rId26"/>
    <p:sldId id="334" r:id="rId27"/>
    <p:sldId id="303" r:id="rId28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358"/>
            <p14:sldId id="359"/>
            <p14:sldId id="360"/>
            <p14:sldId id="361"/>
            <p14:sldId id="362"/>
            <p14:sldId id="363"/>
            <p14:sldId id="364"/>
            <p14:sldId id="365"/>
            <p14:sldId id="366"/>
            <p14:sldId id="367"/>
            <p14:sldId id="369"/>
            <p14:sldId id="370"/>
            <p14:sldId id="371"/>
            <p14:sldId id="373"/>
            <p14:sldId id="374"/>
            <p14:sldId id="375"/>
            <p14:sldId id="376"/>
            <p14:sldId id="372"/>
            <p14:sldId id="377"/>
            <p14:sldId id="378"/>
            <p14:sldId id="379"/>
            <p14:sldId id="381"/>
            <p14:sldId id="383"/>
            <p14:sldId id="333"/>
            <p14:sldId id="334"/>
          </p14:sldIdLst>
        </p14:section>
        <p14:section name="Раздел без заголовка" id="{BBD088EF-FEFB-4BDA-8571-71F230BA707F}">
          <p14:sldIdLst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userId="S-1-5-21-3140274975-3124252904-1470287901-27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F53"/>
    <a:srgbClr val="DF8300"/>
    <a:srgbClr val="70B800"/>
    <a:srgbClr val="4D4FBD"/>
    <a:srgbClr val="FEDF00"/>
    <a:srgbClr val="93CDDD"/>
    <a:srgbClr val="F79646"/>
    <a:srgbClr val="F0EA00"/>
    <a:srgbClr val="38393C"/>
    <a:srgbClr val="68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 autoAdjust="0"/>
  </p:normalViewPr>
  <p:slideViewPr>
    <p:cSldViewPr>
      <p:cViewPr varScale="1">
        <p:scale>
          <a:sx n="94" d="100"/>
          <a:sy n="94" d="100"/>
        </p:scale>
        <p:origin x="84" y="36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23.09.2025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318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zakon.rada.gov.ua/laws/show/1909-20?find=1&amp;text=%D0%A3%D0%BF%D1%80%D0%B0%D0%B2%D0%BB%D1%96%D0%BD%D0%BD%D1%8F+%D1%80%D0%B8%D0%B7%D0%B8%D0%BA%D0%B0%D0%BC%D0%B8,+%D0%BA%D0%BE%D0%BD%D1%82%D1%80%D0%BE%D0%BB%D1%8E+%D0%B7%D0%B0+%D0%B4%D0%BE%D1%82%D1%80%D0%B8%D0%BC%D0%B0%D0%BD%D0%BD%D1%8F%D0%BC+%D0%BD%D0%BE%D1%80%D0%BC+(%D0%BA%D0%BE%D0%BC%D0%BF%D0%BB%D0%B0%D1%94%D0%BD%D1%81)+%D1%82%D0%B0+%D0%B2%D0%BD%D1%83%D1%82%D1%80%D1%96%D1%88%D0%BD%D1%8C%D0%BE%D0%B3%D0%BE+%D0%B0%D1%83%D0%B4%D0%B8%D1%82%D1%83+%D0%BF%D0%BE%D1%88%D0%B8%D1%80%D1%8E%D1%94%D1%82%D1%8C%D1%81%D1%8F+%D0%B2%D1%96%D0%B4#n1691" TargetMode="External"/><Relationship Id="rId2" Type="http://schemas.openxmlformats.org/officeDocument/2006/relationships/hyperlink" Target="https://zakon.rada.gov.ua/laws/show/1909-20?find=1&amp;text=%D0%A3%D0%BF%D1%80%D0%B0%D0%B2%D0%BB%D1%96%D0%BD%D0%BD%D1%8F+%D1%80%D0%B8%D0%B7%D0%B8%D0%BA%D0%B0%D0%BC%D0%B8,+%D0%BA%D0%BE%D0%BD%D1%82%D1%80%D0%BE%D0%BB%D1%8E+%D0%B7%D0%B0+%D0%B4%D0%BE%D1%82%D1%80%D0%B8%D0%BC%D0%B0%D0%BD%D0%BD%D1%8F%D0%BC+%D0%BD%D0%BE%D1%80%D0%BC+(%D0%BA%D0%BE%D0%BC%D0%BF%D0%BB%D0%B0%D1%94%D0%BD%D1%81)+%D1%82%D0%B0+%D0%B2%D0%BD%D1%83%D1%82%D1%80%D1%96%D1%88%D0%BD%D1%8C%D0%BE%D0%B3%D0%BE+%D0%B0%D1%83%D0%B4%D0%B8%D1%82%D1%83+%D0%BF%D0%BE%D1%88%D0%B8%D1%80%D1%8E%D1%94%D1%82%D1%8C%D1%81%D1%8F+%D0%B2%D1%96%D0%B4#n1690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zakon.rada.gov.ua/laws/show/1909-20?find=1&amp;text=%D0%A3%D0%BF%D1%80%D0%B0%D0%B2%D0%BB%D1%96%D0%BD%D0%BD%D1%8F+%D1%80%D0%B8%D0%B7%D0%B8%D0%BA%D0%B0%D0%BC%D0%B8,+%D0%BA%D0%BE%D0%BD%D1%82%D1%80%D0%BE%D0%BB%D1%8E+%D0%B7%D0%B0+%D0%B4%D0%BE%D1%82%D1%80%D0%B8%D0%BC%D0%B0%D0%BD%D0%BD%D1%8F%D0%BC+%D0%BD%D0%BE%D1%80%D0%BC+(%D0%BA%D0%BE%D0%BC%D0%BF%D0%BB%D0%B0%D1%94%D0%BD%D1%81)+%D1%82%D0%B0+%D0%B2%D0%BD%D1%83%D1%82%D1%80%D1%96%D1%88%D0%BD%D1%8C%D0%BE%D0%B3%D0%BE+%D0%B0%D1%83%D0%B4%D0%B8%D1%82%D1%83+%D0%BF%D0%BE%D1%88%D0%B8%D1%80%D1%8E%D1%94%D1%82%D1%8C%D1%81%D1%8F+%D0%B2%D1%96%D0%B4#n1692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3904" y="3356992"/>
            <a:ext cx="2527634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56491" y="3356992"/>
            <a:ext cx="2549509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603" y="3356992"/>
            <a:ext cx="2350576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19914" y="3356992"/>
            <a:ext cx="2511857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538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ЦІНУЄТЕ!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092" y="160550"/>
            <a:ext cx="3058724" cy="111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923992" y="1447430"/>
            <a:ext cx="835292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/>
              <a:t>Загальні</a:t>
            </a:r>
            <a:r>
              <a:rPr lang="ru-RU" sz="2800" b="1" dirty="0"/>
              <a:t> </a:t>
            </a:r>
            <a:r>
              <a:rPr lang="ru-RU" sz="2800" b="1" dirty="0" err="1"/>
              <a:t>умови</a:t>
            </a:r>
            <a:r>
              <a:rPr lang="ru-RU" sz="2800" b="1" dirty="0"/>
              <a:t> страхового продукту</a:t>
            </a:r>
            <a:r>
              <a:rPr lang="uk-UA" sz="2800" b="1" dirty="0"/>
              <a:t>. Інформаційний документ про стандартний страховий продукт. </a:t>
            </a:r>
            <a:r>
              <a:rPr lang="ru-RU" sz="2600" b="1" kern="0" dirty="0" err="1">
                <a:cs typeface="Times New Roman" panose="02020603050405020304" pitchFamily="18" charset="0"/>
              </a:rPr>
              <a:t>Вимоги</a:t>
            </a:r>
            <a:r>
              <a:rPr lang="ru-RU" sz="2600" b="1" kern="0" dirty="0">
                <a:cs typeface="Times New Roman" panose="02020603050405020304" pitchFamily="18" charset="0"/>
              </a:rPr>
              <a:t> до </a:t>
            </a:r>
            <a:r>
              <a:rPr lang="ru-RU" sz="2600" b="1" kern="0" dirty="0" err="1">
                <a:cs typeface="Times New Roman" panose="02020603050405020304" pitchFamily="18" charset="0"/>
              </a:rPr>
              <a:t>основних</a:t>
            </a:r>
            <a:r>
              <a:rPr lang="ru-RU" sz="2600" b="1" kern="0" dirty="0">
                <a:cs typeface="Times New Roman" panose="02020603050405020304" pitchFamily="18" charset="0"/>
              </a:rPr>
              <a:t> </a:t>
            </a:r>
            <a:r>
              <a:rPr lang="ru-RU" sz="2600" b="1" kern="0" dirty="0" err="1">
                <a:cs typeface="Times New Roman" panose="02020603050405020304" pitchFamily="18" charset="0"/>
              </a:rPr>
              <a:t>положень</a:t>
            </a:r>
            <a:r>
              <a:rPr lang="ru-RU" sz="2600" b="1" kern="0" dirty="0">
                <a:cs typeface="Times New Roman" panose="02020603050405020304" pitchFamily="18" charset="0"/>
              </a:rPr>
              <a:t> договору </a:t>
            </a:r>
            <a:r>
              <a:rPr lang="ru-RU" sz="2600" b="1" kern="0" dirty="0" err="1">
                <a:cs typeface="Times New Roman" panose="02020603050405020304" pitchFamily="18" charset="0"/>
              </a:rPr>
              <a:t>страхування</a:t>
            </a:r>
            <a:r>
              <a:rPr lang="ru-RU" sz="2600" b="1" kern="0" dirty="0">
                <a:cs typeface="Times New Roman" panose="02020603050405020304" pitchFamily="18" charset="0"/>
              </a:rPr>
              <a:t>. </a:t>
            </a:r>
            <a:r>
              <a:rPr lang="ru-RU" sz="2800" b="1" dirty="0" err="1"/>
              <a:t>Класи</a:t>
            </a:r>
            <a:r>
              <a:rPr lang="ru-RU" sz="2800" b="1" dirty="0"/>
              <a:t> </a:t>
            </a:r>
            <a:r>
              <a:rPr lang="ru-RU" sz="2800" b="1" dirty="0" err="1"/>
              <a:t>страхування</a:t>
            </a:r>
            <a:r>
              <a:rPr lang="ru-RU" sz="2800" b="1" dirty="0"/>
              <a:t>.</a:t>
            </a:r>
          </a:p>
          <a:p>
            <a:pPr algn="ctr"/>
            <a:endParaRPr lang="uk-UA" sz="26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32520" y="1196752"/>
            <a:ext cx="85689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err="1">
                <a:solidFill>
                  <a:prstClr val="black"/>
                </a:solidFill>
              </a:rPr>
              <a:t>Загальні</a:t>
            </a:r>
            <a:r>
              <a:rPr lang="ru-RU" sz="2200" b="1" dirty="0">
                <a:solidFill>
                  <a:prstClr val="black"/>
                </a:solidFill>
              </a:rPr>
              <a:t> </a:t>
            </a:r>
            <a:r>
              <a:rPr lang="ru-RU" sz="2200" b="1" dirty="0" err="1">
                <a:solidFill>
                  <a:prstClr val="black"/>
                </a:solidFill>
              </a:rPr>
              <a:t>умови</a:t>
            </a:r>
            <a:r>
              <a:rPr lang="ru-RU" sz="2200" b="1" dirty="0">
                <a:solidFill>
                  <a:prstClr val="black"/>
                </a:solidFill>
              </a:rPr>
              <a:t> страхового продукту </a:t>
            </a:r>
            <a:r>
              <a:rPr lang="ru-RU" sz="2200" b="1" dirty="0" err="1">
                <a:solidFill>
                  <a:prstClr val="black"/>
                </a:solidFill>
              </a:rPr>
              <a:t>включають</a:t>
            </a:r>
            <a:r>
              <a:rPr lang="ru-RU" sz="2200" b="1" dirty="0">
                <a:solidFill>
                  <a:prstClr val="black"/>
                </a:solidFill>
              </a:rPr>
              <a:t>: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визначення</a:t>
            </a:r>
            <a:r>
              <a:rPr lang="ru-RU" dirty="0">
                <a:solidFill>
                  <a:prstClr val="black"/>
                </a:solidFill>
              </a:rPr>
              <a:t> понять і </a:t>
            </a:r>
            <a:r>
              <a:rPr lang="ru-RU" dirty="0" err="1">
                <a:solidFill>
                  <a:prstClr val="black"/>
                </a:solidFill>
              </a:rPr>
              <a:t>термінів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вживаються</a:t>
            </a:r>
            <a:r>
              <a:rPr lang="ru-RU" dirty="0">
                <a:solidFill>
                  <a:prstClr val="black"/>
                </a:solidFill>
              </a:rPr>
              <a:t> в </a:t>
            </a:r>
            <a:r>
              <a:rPr lang="ru-RU" dirty="0" err="1">
                <a:solidFill>
                  <a:prstClr val="black"/>
                </a:solidFill>
              </a:rPr>
              <a:t>договорі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умови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покриття</a:t>
            </a:r>
            <a:r>
              <a:rPr lang="ru-RU" dirty="0">
                <a:solidFill>
                  <a:prstClr val="black"/>
                </a:solidFill>
              </a:rPr>
              <a:t> за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3) права та </a:t>
            </a:r>
            <a:r>
              <a:rPr lang="ru-RU" dirty="0" err="1">
                <a:solidFill>
                  <a:prstClr val="black"/>
                </a:solidFill>
              </a:rPr>
              <a:t>обов’язки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сторін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відповідальність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невиконання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неналежне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виконання</a:t>
            </a:r>
            <a:r>
              <a:rPr lang="ru-RU" dirty="0">
                <a:solidFill>
                  <a:prstClr val="black"/>
                </a:solidFill>
              </a:rPr>
              <a:t> умов договору;</a:t>
            </a:r>
          </a:p>
          <a:p>
            <a:r>
              <a:rPr lang="ru-RU" dirty="0">
                <a:solidFill>
                  <a:prstClr val="black"/>
                </a:solidFill>
              </a:rPr>
              <a:t>4) порядок </a:t>
            </a:r>
            <a:r>
              <a:rPr lang="ru-RU" dirty="0" err="1">
                <a:solidFill>
                  <a:prstClr val="black"/>
                </a:solidFill>
              </a:rPr>
              <a:t>внесення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змін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дострокового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припинення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розірвання</a:t>
            </a:r>
            <a:r>
              <a:rPr lang="ru-RU" dirty="0">
                <a:solidFill>
                  <a:prstClr val="black"/>
                </a:solidFill>
              </a:rPr>
              <a:t> договору, </a:t>
            </a:r>
            <a:r>
              <a:rPr lang="ru-RU" dirty="0" err="1">
                <a:solidFill>
                  <a:prstClr val="black"/>
                </a:solidFill>
              </a:rPr>
              <a:t>їх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правові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наслідки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5) порядок </a:t>
            </a:r>
            <a:r>
              <a:rPr lang="ru-RU" dirty="0" err="1">
                <a:solidFill>
                  <a:prstClr val="black"/>
                </a:solidFill>
              </a:rPr>
              <a:t>відмови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</a:t>
            </a:r>
            <a:r>
              <a:rPr lang="ru-RU" dirty="0">
                <a:solidFill>
                  <a:prstClr val="black"/>
                </a:solidFill>
              </a:rPr>
              <a:t>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6) порядок </a:t>
            </a:r>
            <a:r>
              <a:rPr lang="ru-RU" dirty="0" err="1">
                <a:solidFill>
                  <a:prstClr val="black"/>
                </a:solidFill>
              </a:rPr>
              <a:t>дій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разі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ознаки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7) порядок </a:t>
            </a:r>
            <a:r>
              <a:rPr lang="ru-RU" dirty="0" err="1">
                <a:solidFill>
                  <a:prstClr val="black"/>
                </a:solidFill>
              </a:rPr>
              <a:t>розрахунку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умови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здійснення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8) </a:t>
            </a:r>
            <a:r>
              <a:rPr lang="ru-RU" dirty="0" err="1">
                <a:solidFill>
                  <a:prstClr val="black"/>
                </a:solidFill>
              </a:rPr>
              <a:t>підстави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відмови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страховій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виплаті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9) порядок </a:t>
            </a:r>
            <a:r>
              <a:rPr lang="ru-RU" dirty="0" err="1">
                <a:solidFill>
                  <a:prstClr val="black"/>
                </a:solidFill>
              </a:rPr>
              <a:t>укладення</a:t>
            </a:r>
            <a:r>
              <a:rPr lang="ru-RU" dirty="0">
                <a:solidFill>
                  <a:prstClr val="black"/>
                </a:solidFill>
              </a:rPr>
              <a:t>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10) </a:t>
            </a:r>
            <a:r>
              <a:rPr lang="ru-RU" dirty="0" err="1">
                <a:solidFill>
                  <a:prstClr val="black"/>
                </a:solidFill>
              </a:rPr>
              <a:t>винятки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із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випадків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обмеження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11) порядок </a:t>
            </a:r>
            <a:r>
              <a:rPr lang="ru-RU" dirty="0" err="1">
                <a:solidFill>
                  <a:prstClr val="black"/>
                </a:solidFill>
              </a:rPr>
              <a:t>вирішення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спорів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12) </a:t>
            </a:r>
            <a:r>
              <a:rPr lang="ru-RU" dirty="0" err="1">
                <a:solidFill>
                  <a:prstClr val="black"/>
                </a:solidFill>
              </a:rPr>
              <a:t>контактні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дані</a:t>
            </a:r>
            <a:r>
              <a:rPr lang="ru-RU" dirty="0">
                <a:solidFill>
                  <a:prstClr val="black"/>
                </a:solidFill>
              </a:rPr>
              <a:t> для </a:t>
            </a:r>
            <a:r>
              <a:rPr lang="ru-RU" dirty="0" err="1">
                <a:solidFill>
                  <a:prstClr val="black"/>
                </a:solidFill>
              </a:rPr>
              <a:t>звернення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разі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ознаки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3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Загальні умови страхового продукту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4166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ДОГОВІР СТРАХУВАННЯ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506243"/>
            <a:ext cx="93610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договорі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обов’язково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зазначається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/>
              <a:t>інформація</a:t>
            </a:r>
            <a:r>
              <a:rPr lang="ru-RU" sz="2000" b="1" dirty="0"/>
              <a:t> про страхового </a:t>
            </a:r>
            <a:r>
              <a:rPr lang="ru-RU" sz="2000" b="1" dirty="0" err="1"/>
              <a:t>посередника</a:t>
            </a:r>
            <a:r>
              <a:rPr lang="ru-RU" sz="2000" b="1" dirty="0"/>
              <a:t>, </a:t>
            </a:r>
            <a:r>
              <a:rPr lang="ru-RU" sz="2000" b="1" dirty="0" err="1"/>
              <a:t>якщо</a:t>
            </a:r>
            <a:r>
              <a:rPr lang="ru-RU" sz="2000" b="1" dirty="0"/>
              <a:t> </a:t>
            </a:r>
            <a:r>
              <a:rPr lang="ru-RU" sz="2000" b="1" dirty="0" err="1"/>
              <a:t>він</a:t>
            </a:r>
            <a:r>
              <a:rPr lang="ru-RU" sz="2000" b="1" dirty="0"/>
              <a:t> </a:t>
            </a:r>
            <a:r>
              <a:rPr lang="ru-RU" sz="2000" b="1" dirty="0" err="1"/>
              <a:t>укладається</a:t>
            </a:r>
            <a:r>
              <a:rPr lang="ru-RU" sz="2000" b="1" dirty="0"/>
              <a:t> за </a:t>
            </a:r>
            <a:r>
              <a:rPr lang="ru-RU" sz="2000" b="1" dirty="0" err="1"/>
              <a:t>посередництвом</a:t>
            </a:r>
            <a:r>
              <a:rPr lang="ru-RU" sz="2000" b="1" dirty="0"/>
              <a:t> </a:t>
            </a:r>
            <a:r>
              <a:rPr lang="ru-RU" sz="2000" b="1" dirty="0" err="1"/>
              <a:t>такої</a:t>
            </a:r>
            <a:r>
              <a:rPr lang="ru-RU" sz="2000" b="1" dirty="0"/>
              <a:t> особи, а </a:t>
            </a:r>
            <a:r>
              <a:rPr lang="ru-RU" sz="2000" b="1" dirty="0" err="1"/>
              <a:t>також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48492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назва</a:t>
            </a:r>
            <a:r>
              <a:rPr lang="ru-RU" dirty="0">
                <a:solidFill>
                  <a:prstClr val="black"/>
                </a:solidFill>
              </a:rPr>
              <a:t> документа та страхового продукту (за </a:t>
            </a:r>
            <a:r>
              <a:rPr lang="ru-RU" dirty="0" err="1">
                <a:solidFill>
                  <a:prstClr val="black"/>
                </a:solidFill>
              </a:rPr>
              <a:t>наявності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найменування</a:t>
            </a:r>
            <a:r>
              <a:rPr lang="ru-RU" dirty="0">
                <a:solidFill>
                  <a:prstClr val="black"/>
                </a:solidFill>
              </a:rPr>
              <a:t> та адреса страховика;</a:t>
            </a:r>
          </a:p>
          <a:p>
            <a:r>
              <a:rPr lang="ru-RU" dirty="0">
                <a:solidFill>
                  <a:prstClr val="black"/>
                </a:solidFill>
              </a:rPr>
              <a:t>3) </a:t>
            </a:r>
            <a:r>
              <a:rPr lang="ru-RU" dirty="0" err="1">
                <a:solidFill>
                  <a:prstClr val="black"/>
                </a:solidFill>
              </a:rPr>
              <a:t>прізвище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ім’я</a:t>
            </a:r>
            <a:r>
              <a:rPr lang="ru-RU" dirty="0">
                <a:solidFill>
                  <a:prstClr val="black"/>
                </a:solidFill>
              </a:rPr>
              <a:t>, по </a:t>
            </a:r>
            <a:r>
              <a:rPr lang="ru-RU" dirty="0" err="1">
                <a:solidFill>
                  <a:prstClr val="black"/>
                </a:solidFill>
              </a:rPr>
              <a:t>батькові</a:t>
            </a:r>
            <a:r>
              <a:rPr lang="ru-RU" dirty="0">
                <a:solidFill>
                  <a:prstClr val="black"/>
                </a:solidFill>
              </a:rPr>
              <a:t>, дата </a:t>
            </a:r>
            <a:r>
              <a:rPr lang="ru-RU" dirty="0" err="1">
                <a:solidFill>
                  <a:prstClr val="black"/>
                </a:solidFill>
              </a:rPr>
              <a:t>народження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найменування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страхувальника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4) </a:t>
            </a:r>
            <a:r>
              <a:rPr lang="ru-RU" dirty="0" err="1">
                <a:solidFill>
                  <a:prstClr val="black"/>
                </a:solidFill>
              </a:rPr>
              <a:t>інформація</a:t>
            </a:r>
            <a:r>
              <a:rPr lang="ru-RU" dirty="0">
                <a:solidFill>
                  <a:prstClr val="black"/>
                </a:solidFill>
              </a:rPr>
              <a:t> про предмет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5) </a:t>
            </a:r>
            <a:r>
              <a:rPr lang="ru-RU" dirty="0" err="1">
                <a:solidFill>
                  <a:prstClr val="black"/>
                </a:solidFill>
              </a:rPr>
              <a:t>інформація</a:t>
            </a:r>
            <a:r>
              <a:rPr lang="ru-RU" dirty="0">
                <a:solidFill>
                  <a:prstClr val="black"/>
                </a:solidFill>
              </a:rPr>
              <a:t> про </a:t>
            </a:r>
            <a:r>
              <a:rPr lang="ru-RU" dirty="0" err="1">
                <a:solidFill>
                  <a:prstClr val="black"/>
                </a:solidFill>
              </a:rPr>
              <a:t>об’єкт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6) </a:t>
            </a:r>
            <a:r>
              <a:rPr lang="ru-RU" dirty="0" err="1">
                <a:solidFill>
                  <a:prstClr val="black"/>
                </a:solidFill>
              </a:rPr>
              <a:t>прізвище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ім’я</a:t>
            </a:r>
            <a:r>
              <a:rPr lang="ru-RU" dirty="0">
                <a:solidFill>
                  <a:prstClr val="black"/>
                </a:solidFill>
              </a:rPr>
              <a:t>, по </a:t>
            </a:r>
            <a:r>
              <a:rPr lang="ru-RU" dirty="0" err="1">
                <a:solidFill>
                  <a:prstClr val="black"/>
                </a:solidFill>
              </a:rPr>
              <a:t>батькові</a:t>
            </a:r>
            <a:r>
              <a:rPr lang="ru-RU" dirty="0">
                <a:solidFill>
                  <a:prstClr val="black"/>
                </a:solidFill>
              </a:rPr>
              <a:t>, дата </a:t>
            </a:r>
            <a:r>
              <a:rPr lang="ru-RU" dirty="0" err="1">
                <a:solidFill>
                  <a:prstClr val="black"/>
                </a:solidFill>
              </a:rPr>
              <a:t>народження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найменування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вигодонабувача</a:t>
            </a:r>
            <a:r>
              <a:rPr lang="ru-RU" dirty="0">
                <a:solidFill>
                  <a:prstClr val="black"/>
                </a:solidFill>
              </a:rPr>
              <a:t> (за </a:t>
            </a:r>
            <a:r>
              <a:rPr lang="ru-RU" dirty="0" err="1">
                <a:solidFill>
                  <a:prstClr val="black"/>
                </a:solidFill>
              </a:rPr>
              <a:t>наявності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r>
              <a:rPr lang="ru-RU" dirty="0">
                <a:solidFill>
                  <a:prstClr val="black"/>
                </a:solidFill>
              </a:rPr>
              <a:t>7) </a:t>
            </a:r>
            <a:r>
              <a:rPr lang="ru-RU" dirty="0" err="1">
                <a:solidFill>
                  <a:prstClr val="black"/>
                </a:solidFill>
              </a:rPr>
              <a:t>розмір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суми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ліміти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 за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класами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іншими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ніж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життя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8) </a:t>
            </a:r>
            <a:r>
              <a:rPr lang="ru-RU" dirty="0" err="1">
                <a:solidFill>
                  <a:prstClr val="black"/>
                </a:solidFill>
              </a:rPr>
              <a:t>розмір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суми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розміри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</a:t>
            </a:r>
            <a:r>
              <a:rPr lang="ru-RU" dirty="0">
                <a:solidFill>
                  <a:prstClr val="black"/>
                </a:solidFill>
              </a:rPr>
              <a:t> за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життя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договорів</a:t>
            </a:r>
            <a:r>
              <a:rPr lang="ru-RU" dirty="0">
                <a:solidFill>
                  <a:prstClr val="black"/>
                </a:solidFill>
              </a:rPr>
              <a:t>, у </a:t>
            </a:r>
            <a:r>
              <a:rPr lang="ru-RU" dirty="0" err="1">
                <a:solidFill>
                  <a:prstClr val="black"/>
                </a:solidFill>
              </a:rPr>
              <a:t>яких</a:t>
            </a:r>
            <a:r>
              <a:rPr lang="ru-RU" dirty="0">
                <a:solidFill>
                  <a:prstClr val="black"/>
                </a:solidFill>
              </a:rPr>
              <a:t> не </a:t>
            </a:r>
            <a:r>
              <a:rPr lang="ru-RU" dirty="0" err="1">
                <a:solidFill>
                  <a:prstClr val="black"/>
                </a:solidFill>
              </a:rPr>
              <a:t>визначається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страхова</a:t>
            </a:r>
            <a:r>
              <a:rPr lang="ru-RU" dirty="0">
                <a:solidFill>
                  <a:prstClr val="black"/>
                </a:solidFill>
              </a:rPr>
              <a:t> сума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розміри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r>
              <a:rPr lang="ru-RU" dirty="0">
                <a:solidFill>
                  <a:prstClr val="black"/>
                </a:solidFill>
              </a:rPr>
              <a:t>9) </a:t>
            </a:r>
            <a:r>
              <a:rPr lang="ru-RU" dirty="0" err="1">
                <a:solidFill>
                  <a:prstClr val="black"/>
                </a:solidFill>
              </a:rPr>
              <a:t>перелік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ризиків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97016" y="1167373"/>
            <a:ext cx="48136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10) </a:t>
            </a:r>
            <a:r>
              <a:rPr lang="ru-RU" dirty="0" err="1">
                <a:solidFill>
                  <a:prstClr val="black"/>
                </a:solidFill>
              </a:rPr>
              <a:t>перелік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винятків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із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випадків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обмеження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/>
              <a:t>11) </a:t>
            </a:r>
            <a:r>
              <a:rPr lang="ru-RU" dirty="0" err="1"/>
              <a:t>страховий</a:t>
            </a:r>
            <a:r>
              <a:rPr lang="ru-RU" dirty="0"/>
              <a:t> тариф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договорів</a:t>
            </a:r>
            <a:r>
              <a:rPr lang="ru-RU" dirty="0"/>
              <a:t>, у </a:t>
            </a:r>
            <a:r>
              <a:rPr lang="ru-RU" dirty="0" err="1"/>
              <a:t>яких</a:t>
            </a:r>
            <a:r>
              <a:rPr lang="ru-RU" dirty="0"/>
              <a:t> не </a:t>
            </a:r>
            <a:r>
              <a:rPr lang="ru-RU" dirty="0" err="1"/>
              <a:t>визначається</a:t>
            </a:r>
            <a:r>
              <a:rPr lang="ru-RU" dirty="0"/>
              <a:t> </a:t>
            </a:r>
            <a:r>
              <a:rPr lang="ru-RU" dirty="0" err="1"/>
              <a:t>страховий</a:t>
            </a:r>
            <a:r>
              <a:rPr lang="ru-RU" dirty="0"/>
              <a:t> тариф);</a:t>
            </a:r>
          </a:p>
          <a:p>
            <a:r>
              <a:rPr lang="ru-RU" dirty="0"/>
              <a:t>12) строк </a:t>
            </a:r>
            <a:r>
              <a:rPr lang="ru-RU" dirty="0" err="1"/>
              <a:t>дії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, порядок </a:t>
            </a:r>
            <a:r>
              <a:rPr lang="ru-RU" dirty="0" err="1"/>
              <a:t>вступу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в </a:t>
            </a:r>
            <a:r>
              <a:rPr lang="ru-RU" dirty="0" err="1"/>
              <a:t>дію</a:t>
            </a:r>
            <a:r>
              <a:rPr lang="ru-RU" dirty="0"/>
              <a:t>, </a:t>
            </a:r>
            <a:r>
              <a:rPr lang="ru-RU" dirty="0" err="1"/>
              <a:t>період</a:t>
            </a:r>
            <a:r>
              <a:rPr lang="ru-RU" dirty="0"/>
              <a:t> (</a:t>
            </a:r>
            <a:r>
              <a:rPr lang="ru-RU" dirty="0" err="1"/>
              <a:t>періоди</a:t>
            </a:r>
            <a:r>
              <a:rPr lang="ru-RU" dirty="0"/>
              <a:t>) </a:t>
            </a:r>
            <a:r>
              <a:rPr lang="ru-RU" dirty="0" err="1"/>
              <a:t>страхування</a:t>
            </a:r>
            <a:r>
              <a:rPr lang="ru-RU" dirty="0"/>
              <a:t>, </a:t>
            </a:r>
            <a:r>
              <a:rPr lang="ru-RU" dirty="0" err="1"/>
              <a:t>територія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;</a:t>
            </a:r>
          </a:p>
          <a:p>
            <a:r>
              <a:rPr lang="ru-RU" dirty="0"/>
              <a:t>13)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, порядок та строки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сплати</a:t>
            </a:r>
            <a:r>
              <a:rPr lang="ru-RU" dirty="0"/>
              <a:t>;</a:t>
            </a:r>
          </a:p>
          <a:p>
            <a:r>
              <a:rPr lang="ru-RU" dirty="0"/>
              <a:t>14) порядок </a:t>
            </a:r>
            <a:r>
              <a:rPr lang="ru-RU" dirty="0" err="1"/>
              <a:t>внесення</a:t>
            </a:r>
            <a:r>
              <a:rPr lang="ru-RU" dirty="0"/>
              <a:t> </a:t>
            </a:r>
            <a:r>
              <a:rPr lang="ru-RU" dirty="0" err="1"/>
              <a:t>змін</a:t>
            </a:r>
            <a:r>
              <a:rPr lang="ru-RU" dirty="0"/>
              <a:t> і </a:t>
            </a:r>
            <a:r>
              <a:rPr lang="ru-RU" dirty="0" err="1"/>
              <a:t>припинення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;</a:t>
            </a:r>
          </a:p>
          <a:p>
            <a:r>
              <a:rPr lang="ru-RU" dirty="0"/>
              <a:t>15) порядок </a:t>
            </a:r>
            <a:r>
              <a:rPr lang="ru-RU" dirty="0" err="1"/>
              <a:t>розрахунку</a:t>
            </a:r>
            <a:r>
              <a:rPr lang="ru-RU" dirty="0"/>
              <a:t>, </a:t>
            </a:r>
            <a:r>
              <a:rPr lang="ru-RU" dirty="0" err="1"/>
              <a:t>умови</a:t>
            </a:r>
            <a:r>
              <a:rPr lang="ru-RU" dirty="0"/>
              <a:t> та строки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виплат</a:t>
            </a:r>
            <a:r>
              <a:rPr lang="ru-RU" dirty="0"/>
              <a:t>;</a:t>
            </a:r>
          </a:p>
          <a:p>
            <a:r>
              <a:rPr lang="ru-RU" dirty="0"/>
              <a:t>16) причини </a:t>
            </a:r>
            <a:r>
              <a:rPr lang="ru-RU" dirty="0" err="1"/>
              <a:t>відмови</a:t>
            </a:r>
            <a:r>
              <a:rPr lang="ru-RU" dirty="0"/>
              <a:t> у </a:t>
            </a:r>
            <a:r>
              <a:rPr lang="ru-RU" dirty="0" err="1"/>
              <a:t>страховій</a:t>
            </a:r>
            <a:r>
              <a:rPr lang="ru-RU" dirty="0"/>
              <a:t> </a:t>
            </a:r>
            <a:r>
              <a:rPr lang="ru-RU" dirty="0" err="1"/>
              <a:t>виплаті</a:t>
            </a:r>
            <a:r>
              <a:rPr lang="ru-RU" dirty="0"/>
              <a:t>;</a:t>
            </a:r>
          </a:p>
          <a:p>
            <a:r>
              <a:rPr lang="ru-RU" dirty="0"/>
              <a:t>17) права та </a:t>
            </a:r>
            <a:r>
              <a:rPr lang="ru-RU" dirty="0" err="1"/>
              <a:t>обов’язки</a:t>
            </a:r>
            <a:r>
              <a:rPr lang="ru-RU" dirty="0"/>
              <a:t> </a:t>
            </a:r>
            <a:r>
              <a:rPr lang="ru-RU" dirty="0" err="1"/>
              <a:t>сторін</a:t>
            </a:r>
            <a:r>
              <a:rPr lang="ru-RU" dirty="0"/>
              <a:t> і </a:t>
            </a:r>
            <a:r>
              <a:rPr lang="ru-RU" dirty="0" err="1"/>
              <a:t>відповідальність</a:t>
            </a:r>
            <a:r>
              <a:rPr lang="ru-RU" dirty="0"/>
              <a:t> за </a:t>
            </a:r>
            <a:r>
              <a:rPr lang="ru-RU" dirty="0" err="1"/>
              <a:t>невиконання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неналежне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умов договору;</a:t>
            </a:r>
          </a:p>
          <a:p>
            <a:r>
              <a:rPr lang="ru-RU" dirty="0"/>
              <a:t>18) порядок </a:t>
            </a:r>
            <a:r>
              <a:rPr lang="ru-RU" dirty="0" err="1"/>
              <a:t>вирішення</a:t>
            </a:r>
            <a:r>
              <a:rPr lang="ru-RU" dirty="0"/>
              <a:t> </a:t>
            </a:r>
            <a:r>
              <a:rPr lang="ru-RU" dirty="0" err="1"/>
              <a:t>спорів</a:t>
            </a:r>
            <a:r>
              <a:rPr lang="ru-RU" dirty="0"/>
              <a:t>;</a:t>
            </a:r>
          </a:p>
          <a:p>
            <a:r>
              <a:rPr lang="ru-RU" dirty="0"/>
              <a:t>19)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за </a:t>
            </a:r>
            <a:r>
              <a:rPr lang="ru-RU" dirty="0" err="1"/>
              <a:t>згодою</a:t>
            </a:r>
            <a:r>
              <a:rPr lang="ru-RU" dirty="0"/>
              <a:t> </a:t>
            </a:r>
            <a:r>
              <a:rPr lang="ru-RU" dirty="0" err="1"/>
              <a:t>сторін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5956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ДОГОВІР СТРАХУВАННЯ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908720"/>
            <a:ext cx="484920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Предметом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є передача </a:t>
            </a:r>
            <a:r>
              <a:rPr lang="ru-RU" b="1" dirty="0" err="1">
                <a:solidFill>
                  <a:prstClr val="black"/>
                </a:solidFill>
              </a:rPr>
              <a:t>страхувальником</a:t>
            </a:r>
            <a:r>
              <a:rPr lang="ru-RU" b="1" dirty="0">
                <a:solidFill>
                  <a:prstClr val="black"/>
                </a:solidFill>
              </a:rPr>
              <a:t> за плату </a:t>
            </a:r>
            <a:r>
              <a:rPr lang="ru-RU" b="1" dirty="0" err="1">
                <a:solidFill>
                  <a:prstClr val="black"/>
                </a:solidFill>
              </a:rPr>
              <a:t>ризику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пов’язаного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об’єктом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страховику на </a:t>
            </a:r>
            <a:r>
              <a:rPr lang="ru-RU" b="1" dirty="0" err="1">
                <a:solidFill>
                  <a:prstClr val="black"/>
                </a:solidFill>
              </a:rPr>
              <a:t>умовах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визначених</a:t>
            </a:r>
            <a:r>
              <a:rPr lang="ru-RU" b="1" dirty="0">
                <a:solidFill>
                  <a:prstClr val="black"/>
                </a:solidFill>
              </a:rPr>
              <a:t> договором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законодавством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можуть</a:t>
            </a:r>
            <a:r>
              <a:rPr lang="ru-RU" b="1" dirty="0">
                <a:solidFill>
                  <a:srgbClr val="FF0000"/>
                </a:solidFill>
              </a:rPr>
              <a:t> бути: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життя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здоров’я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працездатність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пенсійне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забезпечення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endParaRPr lang="ru-RU" sz="1000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майно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праві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володіння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користування</a:t>
            </a:r>
            <a:r>
              <a:rPr lang="ru-RU" dirty="0">
                <a:solidFill>
                  <a:prstClr val="black"/>
                </a:solidFill>
              </a:rPr>
              <a:t> і </a:t>
            </a:r>
            <a:r>
              <a:rPr lang="ru-RU" dirty="0" err="1">
                <a:solidFill>
                  <a:prstClr val="black"/>
                </a:solidFill>
              </a:rPr>
              <a:t>розпорядження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майном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можливі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збитки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витрати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endParaRPr lang="ru-RU" sz="1000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3) </a:t>
            </a:r>
            <a:r>
              <a:rPr lang="ru-RU" dirty="0" err="1">
                <a:solidFill>
                  <a:prstClr val="black"/>
                </a:solidFill>
              </a:rPr>
              <a:t>відповідальність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заподіяну</a:t>
            </a:r>
            <a:r>
              <a:rPr lang="ru-RU" dirty="0">
                <a:solidFill>
                  <a:prstClr val="black"/>
                </a:solidFill>
              </a:rPr>
              <a:t> шкоду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її</a:t>
            </a:r>
            <a:r>
              <a:rPr lang="ru-RU" dirty="0">
                <a:solidFill>
                  <a:prstClr val="black"/>
                </a:solidFill>
              </a:rPr>
              <a:t> майну.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26528" y="908720"/>
            <a:ext cx="45365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визначаються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конкретний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з </a:t>
            </a:r>
            <a:r>
              <a:rPr lang="ru-RU" b="1" dirty="0" err="1">
                <a:solidFill>
                  <a:srgbClr val="FF0000"/>
                </a:solidFill>
              </a:rPr>
              <a:t>яким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пов’язані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інтереси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страхувальника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іншої</a:t>
            </a:r>
            <a:r>
              <a:rPr lang="ru-RU" b="1" dirty="0">
                <a:solidFill>
                  <a:srgbClr val="FF0000"/>
                </a:solidFill>
              </a:rPr>
              <a:t> особи, </a:t>
            </a:r>
            <a:r>
              <a:rPr lang="ru-RU" b="1" dirty="0" err="1">
                <a:solidFill>
                  <a:srgbClr val="FF0000"/>
                </a:solidFill>
              </a:rPr>
              <a:t>визначеної</a:t>
            </a:r>
            <a:r>
              <a:rPr lang="ru-RU" b="1" dirty="0">
                <a:solidFill>
                  <a:srgbClr val="FF0000"/>
                </a:solidFill>
              </a:rPr>
              <a:t> у </a:t>
            </a:r>
            <a:r>
              <a:rPr lang="ru-RU" b="1" dirty="0" err="1">
                <a:solidFill>
                  <a:srgbClr val="FF0000"/>
                </a:solidFill>
              </a:rPr>
              <a:t>договорі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), та </a:t>
            </a:r>
            <a:r>
              <a:rPr lang="ru-RU" b="1" dirty="0" err="1">
                <a:solidFill>
                  <a:srgbClr val="FF0000"/>
                </a:solidFill>
              </a:rPr>
              <a:t>страхові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ризики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пов’язані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цим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підлягають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страхуванню</a:t>
            </a:r>
            <a:r>
              <a:rPr lang="ru-RU" b="1" dirty="0">
                <a:solidFill>
                  <a:srgbClr val="FF0000"/>
                </a:solidFill>
              </a:rPr>
              <a:t> за </a:t>
            </a:r>
            <a:r>
              <a:rPr lang="ru-RU" b="1" dirty="0" err="1">
                <a:solidFill>
                  <a:srgbClr val="FF0000"/>
                </a:solidFill>
              </a:rPr>
              <a:t>цим</a:t>
            </a:r>
            <a:r>
              <a:rPr lang="ru-RU" b="1" dirty="0">
                <a:solidFill>
                  <a:srgbClr val="FF0000"/>
                </a:solidFill>
              </a:rPr>
              <a:t> 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законом </a:t>
            </a:r>
            <a:r>
              <a:rPr lang="ru-RU" dirty="0" err="1">
                <a:solidFill>
                  <a:prstClr val="black"/>
                </a:solidFill>
              </a:rPr>
              <a:t>встановлений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обов’язок</a:t>
            </a:r>
            <a:r>
              <a:rPr lang="ru-RU" dirty="0">
                <a:solidFill>
                  <a:prstClr val="black"/>
                </a:solidFill>
              </a:rPr>
              <a:t> особи </a:t>
            </a:r>
            <a:r>
              <a:rPr lang="ru-RU" dirty="0" err="1">
                <a:solidFill>
                  <a:prstClr val="black"/>
                </a:solidFill>
              </a:rPr>
              <a:t>укласти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договір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об’єкт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визначається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вимог</a:t>
            </a:r>
            <a:r>
              <a:rPr lang="ru-RU" dirty="0">
                <a:solidFill>
                  <a:prstClr val="black"/>
                </a:solidFill>
              </a:rPr>
              <a:t> закону.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b="1" dirty="0" err="1">
                <a:solidFill>
                  <a:prstClr val="black"/>
                </a:solidFill>
              </a:rPr>
              <a:t>Договір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у </a:t>
            </a:r>
            <a:r>
              <a:rPr lang="ru-RU" b="1" dirty="0" err="1">
                <a:solidFill>
                  <a:prstClr val="black"/>
                </a:solidFill>
              </a:rPr>
              <a:t>якому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відсутній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об’єкт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є </a:t>
            </a:r>
            <a:r>
              <a:rPr lang="ru-RU" b="1" dirty="0" err="1">
                <a:solidFill>
                  <a:prstClr val="black"/>
                </a:solidFill>
              </a:rPr>
              <a:t>нікчемним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7816" y="5747411"/>
            <a:ext cx="9529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має</a:t>
            </a:r>
            <a:r>
              <a:rPr lang="ru-RU" b="1" dirty="0"/>
              <a:t> </a:t>
            </a:r>
            <a:r>
              <a:rPr lang="ru-RU" b="1" dirty="0" err="1"/>
              <a:t>передбачати</a:t>
            </a:r>
            <a:r>
              <a:rPr lang="ru-RU" b="1" dirty="0"/>
              <a:t> </a:t>
            </a:r>
            <a:r>
              <a:rPr lang="ru-RU" b="1" dirty="0" err="1"/>
              <a:t>наявність</a:t>
            </a:r>
            <a:r>
              <a:rPr lang="ru-RU" b="1" dirty="0"/>
              <a:t> страхового </a:t>
            </a:r>
            <a:r>
              <a:rPr lang="ru-RU" b="1" dirty="0" err="1"/>
              <a:t>інтересу</a:t>
            </a:r>
            <a:r>
              <a:rPr lang="ru-RU" b="1" dirty="0"/>
              <a:t> у </a:t>
            </a:r>
            <a:r>
              <a:rPr lang="ru-RU" b="1" dirty="0" err="1"/>
              <a:t>потенційного</a:t>
            </a:r>
            <a:r>
              <a:rPr lang="ru-RU" b="1" dirty="0"/>
              <a:t> </a:t>
            </a:r>
            <a:r>
              <a:rPr lang="ru-RU" b="1" dirty="0" err="1"/>
              <a:t>страхувальника</a:t>
            </a:r>
            <a:r>
              <a:rPr lang="ru-RU" b="1" dirty="0"/>
              <a:t> (</a:t>
            </a:r>
            <a:r>
              <a:rPr lang="ru-RU" b="1" dirty="0" err="1"/>
              <a:t>іншої</a:t>
            </a:r>
            <a:r>
              <a:rPr lang="ru-RU" b="1" dirty="0"/>
              <a:t> особи, </a:t>
            </a:r>
            <a:r>
              <a:rPr lang="ru-RU" b="1" dirty="0" err="1"/>
              <a:t>визначеної</a:t>
            </a:r>
            <a:r>
              <a:rPr lang="ru-RU" b="1" dirty="0"/>
              <a:t> у </a:t>
            </a:r>
            <a:r>
              <a:rPr lang="ru-RU" b="1" dirty="0" err="1"/>
              <a:t>договорі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), 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випадків</a:t>
            </a:r>
            <a:r>
              <a:rPr lang="ru-RU" b="1" dirty="0"/>
              <a:t> </a:t>
            </a:r>
            <a:r>
              <a:rPr lang="ru-RU" b="1" dirty="0" err="1"/>
              <a:t>укладення</a:t>
            </a:r>
            <a:r>
              <a:rPr lang="ru-RU" b="1" dirty="0"/>
              <a:t> </a:t>
            </a:r>
            <a:r>
              <a:rPr lang="ru-RU" b="1" dirty="0" err="1"/>
              <a:t>договорів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обов’язковість</a:t>
            </a:r>
            <a:r>
              <a:rPr lang="ru-RU" b="1" dirty="0"/>
              <a:t> </a:t>
            </a:r>
            <a:r>
              <a:rPr lang="ru-RU" b="1" dirty="0" err="1"/>
              <a:t>яких</a:t>
            </a:r>
            <a:r>
              <a:rPr lang="ru-RU" b="1" dirty="0"/>
              <a:t> </a:t>
            </a:r>
            <a:r>
              <a:rPr lang="ru-RU" b="1" dirty="0" err="1"/>
              <a:t>визначена</a:t>
            </a:r>
            <a:r>
              <a:rPr lang="ru-RU" b="1" dirty="0"/>
              <a:t> законом.</a:t>
            </a:r>
          </a:p>
        </p:txBody>
      </p:sp>
    </p:spTree>
    <p:extLst>
      <p:ext uri="{BB962C8B-B14F-4D97-AF65-F5344CB8AC3E}">
        <p14:creationId xmlns:p14="http://schemas.microsoft.com/office/powerpoint/2010/main" val="2438106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Договір страхування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 РИЗИК І СТРАХОВИЙ ВИПАДОК: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95297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prstClr val="black"/>
                </a:solidFill>
              </a:rPr>
              <a:t>Страхові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ризики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які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визначаються</a:t>
            </a:r>
            <a:r>
              <a:rPr lang="ru-RU" b="1" dirty="0">
                <a:solidFill>
                  <a:prstClr val="black"/>
                </a:solidFill>
              </a:rPr>
              <a:t> договором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мають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відповідати</a:t>
            </a:r>
            <a:r>
              <a:rPr lang="ru-RU" b="1" dirty="0">
                <a:solidFill>
                  <a:prstClr val="black"/>
                </a:solidFill>
              </a:rPr>
              <a:t> таким </a:t>
            </a:r>
            <a:r>
              <a:rPr lang="ru-RU" b="1" dirty="0" err="1">
                <a:solidFill>
                  <a:prstClr val="black"/>
                </a:solidFill>
              </a:rPr>
              <a:t>ознакам</a:t>
            </a:r>
            <a:r>
              <a:rPr lang="ru-RU" b="1" dirty="0">
                <a:solidFill>
                  <a:prstClr val="black"/>
                </a:solidFill>
              </a:rPr>
              <a:t> (</a:t>
            </a:r>
            <a:r>
              <a:rPr lang="ru-RU" b="1" dirty="0" err="1">
                <a:solidFill>
                  <a:prstClr val="black"/>
                </a:solidFill>
              </a:rPr>
              <a:t>крім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договорів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життя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лише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накопичувальною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складовою</a:t>
            </a:r>
            <a:r>
              <a:rPr lang="ru-RU" b="1" dirty="0">
                <a:solidFill>
                  <a:prstClr val="black"/>
                </a:solidFill>
              </a:rPr>
              <a:t>):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1) </a:t>
            </a:r>
            <a:r>
              <a:rPr lang="ru-RU" b="1" dirty="0" err="1">
                <a:solidFill>
                  <a:prstClr val="black"/>
                </a:solidFill>
              </a:rPr>
              <a:t>вірогідність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ймовірність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настання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2) </a:t>
            </a:r>
            <a:r>
              <a:rPr lang="ru-RU" b="1" dirty="0" err="1">
                <a:solidFill>
                  <a:prstClr val="black"/>
                </a:solidFill>
              </a:rPr>
              <a:t>неможливість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передбачити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конкретний</a:t>
            </a:r>
            <a:r>
              <a:rPr lang="ru-RU" b="1" dirty="0">
                <a:solidFill>
                  <a:prstClr val="black"/>
                </a:solidFill>
              </a:rPr>
              <a:t> час, </a:t>
            </a:r>
            <a:r>
              <a:rPr lang="ru-RU" b="1" dirty="0" err="1">
                <a:solidFill>
                  <a:prstClr val="black"/>
                </a:solidFill>
              </a:rPr>
              <a:t>місце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обставини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настання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події</a:t>
            </a:r>
            <a:r>
              <a:rPr lang="ru-RU" b="1" dirty="0">
                <a:solidFill>
                  <a:prstClr val="black"/>
                </a:solidFill>
              </a:rPr>
              <a:t>, а </a:t>
            </a:r>
            <a:r>
              <a:rPr lang="ru-RU" b="1" dirty="0" err="1">
                <a:solidFill>
                  <a:prstClr val="black"/>
                </a:solidFill>
              </a:rPr>
              <a:t>також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розмір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шкоди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разі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настання</a:t>
            </a:r>
            <a:r>
              <a:rPr lang="ru-RU" b="1" dirty="0">
                <a:solidFill>
                  <a:prstClr val="black"/>
                </a:solidFill>
              </a:rPr>
              <a:t> страхового </a:t>
            </a:r>
            <a:r>
              <a:rPr lang="ru-RU" b="1" dirty="0" err="1">
                <a:solidFill>
                  <a:prstClr val="black"/>
                </a:solidFill>
              </a:rPr>
              <a:t>випадку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3) </a:t>
            </a:r>
            <a:r>
              <a:rPr lang="ru-RU" b="1" dirty="0" err="1">
                <a:solidFill>
                  <a:prstClr val="black"/>
                </a:solidFill>
              </a:rPr>
              <a:t>відсутність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ймовірності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невідворотності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настання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події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період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дії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про </a:t>
            </a:r>
            <a:r>
              <a:rPr lang="ru-RU" b="1" dirty="0" err="1">
                <a:solidFill>
                  <a:prstClr val="black"/>
                </a:solidFill>
              </a:rPr>
              <a:t>що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страхувальник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страховик </a:t>
            </a:r>
            <a:r>
              <a:rPr lang="ru-RU" b="1" dirty="0" err="1">
                <a:solidFill>
                  <a:prstClr val="black"/>
                </a:solidFill>
              </a:rPr>
              <a:t>заздалегідь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були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мали</a:t>
            </a:r>
            <a:r>
              <a:rPr lang="ru-RU" b="1" dirty="0">
                <a:solidFill>
                  <a:prstClr val="black"/>
                </a:solidFill>
              </a:rPr>
              <a:t> бути </a:t>
            </a:r>
            <a:r>
              <a:rPr lang="ru-RU" b="1" dirty="0" err="1">
                <a:solidFill>
                  <a:prstClr val="black"/>
                </a:solidFill>
              </a:rPr>
              <a:t>повідомлені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4) </a:t>
            </a:r>
            <a:r>
              <a:rPr lang="ru-RU" b="1" dirty="0" err="1">
                <a:solidFill>
                  <a:prstClr val="black"/>
                </a:solidFill>
              </a:rPr>
              <a:t>настання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події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спричинить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негативні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матеріальні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наслідки</a:t>
            </a:r>
            <a:r>
              <a:rPr lang="ru-RU" b="1" dirty="0">
                <a:solidFill>
                  <a:prstClr val="black"/>
                </a:solidFill>
              </a:rPr>
              <a:t> для страхового </a:t>
            </a:r>
            <a:r>
              <a:rPr lang="ru-RU" b="1" dirty="0" err="1">
                <a:solidFill>
                  <a:prstClr val="black"/>
                </a:solidFill>
              </a:rPr>
              <a:t>інтересу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страхувальника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інших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визначених</a:t>
            </a:r>
            <a:r>
              <a:rPr lang="ru-RU" b="1" dirty="0">
                <a:solidFill>
                  <a:prstClr val="black"/>
                </a:solidFill>
              </a:rPr>
              <a:t> у </a:t>
            </a:r>
            <a:r>
              <a:rPr lang="ru-RU" b="1" dirty="0" err="1">
                <a:solidFill>
                  <a:prstClr val="black"/>
                </a:solidFill>
              </a:rPr>
              <a:t>договорі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0270" flipH="1">
            <a:off x="8049312" y="4835229"/>
            <a:ext cx="1688927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4488" y="4890002"/>
            <a:ext cx="71047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5) </a:t>
            </a:r>
            <a:r>
              <a:rPr lang="ru-RU" b="1" dirty="0" err="1"/>
              <a:t>настання</a:t>
            </a:r>
            <a:r>
              <a:rPr lang="ru-RU" b="1" dirty="0"/>
              <a:t> </a:t>
            </a:r>
            <a:r>
              <a:rPr lang="ru-RU" b="1" dirty="0" err="1"/>
              <a:t>події</a:t>
            </a:r>
            <a:r>
              <a:rPr lang="ru-RU" b="1" dirty="0"/>
              <a:t> не </a:t>
            </a:r>
            <a:r>
              <a:rPr lang="ru-RU" b="1" dirty="0" err="1"/>
              <a:t>пов’язано</a:t>
            </a:r>
            <a:r>
              <a:rPr lang="ru-RU" b="1" dirty="0"/>
              <a:t> з </a:t>
            </a:r>
            <a:r>
              <a:rPr lang="ru-RU" b="1" dirty="0" err="1"/>
              <a:t>навмисними</a:t>
            </a:r>
            <a:r>
              <a:rPr lang="ru-RU" b="1" dirty="0"/>
              <a:t> </a:t>
            </a:r>
            <a:r>
              <a:rPr lang="ru-RU" b="1" dirty="0" err="1"/>
              <a:t>діями</a:t>
            </a:r>
            <a:r>
              <a:rPr lang="ru-RU" b="1" dirty="0"/>
              <a:t> </a:t>
            </a:r>
            <a:r>
              <a:rPr lang="ru-RU" b="1" dirty="0" err="1"/>
              <a:t>страхувальника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/>
              <a:t>осіб</a:t>
            </a:r>
            <a:r>
              <a:rPr lang="ru-RU" b="1" dirty="0"/>
              <a:t>, </a:t>
            </a:r>
            <a:r>
              <a:rPr lang="ru-RU" b="1" dirty="0" err="1"/>
              <a:t>визначених</a:t>
            </a:r>
            <a:r>
              <a:rPr lang="ru-RU" b="1" dirty="0"/>
              <a:t> у </a:t>
            </a:r>
            <a:r>
              <a:rPr lang="ru-RU" b="1" dirty="0" err="1"/>
              <a:t>договорі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(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випадків</a:t>
            </a:r>
            <a:r>
              <a:rPr lang="ru-RU" b="1" dirty="0"/>
              <a:t>, </a:t>
            </a:r>
            <a:r>
              <a:rPr lang="ru-RU" b="1" dirty="0" err="1"/>
              <a:t>визначених</a:t>
            </a:r>
            <a:r>
              <a:rPr lang="ru-RU" b="1" dirty="0"/>
              <a:t> законом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міжнародним</a:t>
            </a:r>
            <a:r>
              <a:rPr lang="ru-RU" b="1" dirty="0"/>
              <a:t> </a:t>
            </a:r>
            <a:r>
              <a:rPr lang="ru-RU" b="1" dirty="0" err="1"/>
              <a:t>звичаєм</a:t>
            </a:r>
            <a:r>
              <a:rPr lang="ru-RU" b="1" dirty="0"/>
              <a:t>), і не </a:t>
            </a:r>
            <a:r>
              <a:rPr lang="ru-RU" b="1" dirty="0" err="1"/>
              <a:t>передбачає</a:t>
            </a:r>
            <a:r>
              <a:rPr lang="ru-RU" b="1" dirty="0"/>
              <a:t> </a:t>
            </a:r>
            <a:r>
              <a:rPr lang="ru-RU" b="1" dirty="0" err="1"/>
              <a:t>отримання</a:t>
            </a:r>
            <a:r>
              <a:rPr lang="ru-RU" b="1" dirty="0"/>
              <a:t> </a:t>
            </a:r>
            <a:r>
              <a:rPr lang="ru-RU" b="1" dirty="0" err="1"/>
              <a:t>неправомірної</a:t>
            </a:r>
            <a:r>
              <a:rPr lang="ru-RU" b="1" dirty="0"/>
              <a:t> </a:t>
            </a:r>
            <a:r>
              <a:rPr lang="ru-RU" b="1" dirty="0" err="1"/>
              <a:t>вигоди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7405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Договір страхування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96642"/>
            <a:ext cx="93610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СТРАХОВА СУМА, ФРАНШИЗА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93857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prstClr val="black"/>
                </a:solidFill>
              </a:rPr>
              <a:t>Страхова сума </a:t>
            </a:r>
            <a:r>
              <a:rPr lang="ru-RU" b="1" dirty="0" err="1">
                <a:solidFill>
                  <a:prstClr val="black"/>
                </a:solidFill>
              </a:rPr>
              <a:t>може</a:t>
            </a:r>
            <a:r>
              <a:rPr lang="ru-RU" b="1" dirty="0">
                <a:solidFill>
                  <a:prstClr val="black"/>
                </a:solidFill>
              </a:rPr>
              <a:t> бути </a:t>
            </a:r>
            <a:r>
              <a:rPr lang="ru-RU" b="1" dirty="0" err="1">
                <a:solidFill>
                  <a:prstClr val="black"/>
                </a:solidFill>
              </a:rPr>
              <a:t>встановлена</a:t>
            </a:r>
            <a:r>
              <a:rPr lang="ru-RU" b="1" dirty="0">
                <a:solidFill>
                  <a:prstClr val="black"/>
                </a:solidFill>
              </a:rPr>
              <a:t> за </a:t>
            </a:r>
            <a:r>
              <a:rPr lang="ru-RU" b="1" dirty="0" err="1">
                <a:solidFill>
                  <a:prstClr val="black"/>
                </a:solidFill>
              </a:rPr>
              <a:t>окремим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об’єктом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страховим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випадком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групою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випадків</a:t>
            </a:r>
            <a:r>
              <a:rPr lang="ru-RU" b="1" dirty="0">
                <a:solidFill>
                  <a:prstClr val="black"/>
                </a:solidFill>
              </a:rPr>
              <a:t>, договором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цілому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  <a:p>
            <a:pPr algn="just"/>
            <a:r>
              <a:rPr lang="ru-RU" dirty="0" err="1">
                <a:solidFill>
                  <a:prstClr val="black"/>
                </a:solidFill>
              </a:rPr>
              <a:t>Розмір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суми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визначається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домовленістю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між</a:t>
            </a:r>
            <a:r>
              <a:rPr lang="ru-RU" dirty="0">
                <a:solidFill>
                  <a:prstClr val="black"/>
                </a:solidFill>
              </a:rPr>
              <a:t> страховиком та </a:t>
            </a:r>
            <a:r>
              <a:rPr lang="ru-RU" dirty="0" err="1">
                <a:solidFill>
                  <a:prstClr val="black"/>
                </a:solidFill>
              </a:rPr>
              <a:t>страхувальником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під</a:t>
            </a:r>
            <a:r>
              <a:rPr lang="ru-RU" dirty="0">
                <a:solidFill>
                  <a:prstClr val="black"/>
                </a:solidFill>
              </a:rPr>
              <a:t> час </a:t>
            </a:r>
            <a:r>
              <a:rPr lang="ru-RU" dirty="0" err="1">
                <a:solidFill>
                  <a:prstClr val="black"/>
                </a:solidFill>
              </a:rPr>
              <a:t>укладення</a:t>
            </a:r>
            <a:r>
              <a:rPr lang="ru-RU" dirty="0">
                <a:solidFill>
                  <a:prstClr val="black"/>
                </a:solidFill>
              </a:rPr>
              <a:t>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внесення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змін</a:t>
            </a:r>
            <a:r>
              <a:rPr lang="ru-RU" dirty="0">
                <a:solidFill>
                  <a:prstClr val="black"/>
                </a:solidFill>
              </a:rPr>
              <a:t> до такого договору.</a:t>
            </a:r>
          </a:p>
          <a:p>
            <a:pPr algn="just"/>
            <a:r>
              <a:rPr lang="ru-RU" b="1" dirty="0">
                <a:solidFill>
                  <a:prstClr val="black"/>
                </a:solidFill>
              </a:rPr>
              <a:t>У </a:t>
            </a:r>
            <a:r>
              <a:rPr lang="ru-RU" b="1" dirty="0" err="1">
                <a:solidFill>
                  <a:prstClr val="black"/>
                </a:solidFill>
              </a:rPr>
              <a:t>договорі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в межах </a:t>
            </a:r>
            <a:r>
              <a:rPr lang="ru-RU" b="1" dirty="0" err="1">
                <a:solidFill>
                  <a:prstClr val="black"/>
                </a:solidFill>
              </a:rPr>
              <a:t>страхової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суми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можуть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визначатися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ліміти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відповідальності</a:t>
            </a:r>
            <a:r>
              <a:rPr lang="ru-RU" b="1" dirty="0">
                <a:solidFill>
                  <a:prstClr val="black"/>
                </a:solidFill>
              </a:rPr>
              <a:t> страховика за </a:t>
            </a:r>
            <a:r>
              <a:rPr lang="ru-RU" b="1" dirty="0" err="1">
                <a:solidFill>
                  <a:prstClr val="black"/>
                </a:solidFill>
              </a:rPr>
              <a:t>окремим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об’єктом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страховим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ризиком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випадком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групою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ризиків</a:t>
            </a:r>
            <a:r>
              <a:rPr lang="ru-RU" b="1" dirty="0">
                <a:solidFill>
                  <a:prstClr val="black"/>
                </a:solidFill>
              </a:rPr>
              <a:t> та/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випадків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тощо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може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передбачатися</a:t>
            </a:r>
            <a:r>
              <a:rPr lang="ru-RU" b="1" dirty="0">
                <a:solidFill>
                  <a:srgbClr val="FF0000"/>
                </a:solidFill>
              </a:rPr>
              <a:t> франшиза, яка </a:t>
            </a:r>
            <a:r>
              <a:rPr lang="ru-RU" b="1" dirty="0" err="1">
                <a:solidFill>
                  <a:srgbClr val="FF0000"/>
                </a:solidFill>
              </a:rPr>
              <a:t>може</a:t>
            </a:r>
            <a:r>
              <a:rPr lang="ru-RU" b="1" dirty="0">
                <a:solidFill>
                  <a:srgbClr val="FF0000"/>
                </a:solidFill>
              </a:rPr>
              <a:t> бути </a:t>
            </a:r>
            <a:r>
              <a:rPr lang="ru-RU" b="1" dirty="0" err="1">
                <a:solidFill>
                  <a:srgbClr val="FF0000"/>
                </a:solidFill>
              </a:rPr>
              <a:t>умовною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безумовною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pPr algn="just"/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зазначення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умовної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 страховик не </a:t>
            </a:r>
            <a:r>
              <a:rPr lang="ru-RU" dirty="0" err="1"/>
              <a:t>відшкодовує</a:t>
            </a:r>
            <a:r>
              <a:rPr lang="ru-RU" dirty="0"/>
              <a:t> </a:t>
            </a:r>
            <a:r>
              <a:rPr lang="ru-RU" dirty="0" err="1"/>
              <a:t>частину</a:t>
            </a:r>
            <a:r>
              <a:rPr lang="ru-RU" dirty="0"/>
              <a:t> </a:t>
            </a:r>
            <a:r>
              <a:rPr lang="ru-RU" dirty="0" err="1"/>
              <a:t>збитку</a:t>
            </a:r>
            <a:r>
              <a:rPr lang="ru-RU" dirty="0"/>
              <a:t>, яка не </a:t>
            </a:r>
            <a:r>
              <a:rPr lang="ru-RU" dirty="0" err="1"/>
              <a:t>перевищує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, але </a:t>
            </a:r>
            <a:r>
              <a:rPr lang="ru-RU" dirty="0" err="1"/>
              <a:t>відшкодовує</a:t>
            </a:r>
            <a:r>
              <a:rPr lang="ru-RU" dirty="0"/>
              <a:t> </a:t>
            </a:r>
            <a:r>
              <a:rPr lang="ru-RU" dirty="0" err="1"/>
              <a:t>збитки</a:t>
            </a:r>
            <a:r>
              <a:rPr lang="ru-RU" dirty="0"/>
              <a:t> в </a:t>
            </a:r>
            <a:r>
              <a:rPr lang="ru-RU" dirty="0" err="1"/>
              <a:t>повному</a:t>
            </a:r>
            <a:r>
              <a:rPr lang="ru-RU" dirty="0"/>
              <a:t> </a:t>
            </a:r>
            <a:r>
              <a:rPr lang="ru-RU" dirty="0" err="1"/>
              <a:t>обсязі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збиток</a:t>
            </a:r>
            <a:r>
              <a:rPr lang="ru-RU" dirty="0"/>
              <a:t> </a:t>
            </a:r>
            <a:r>
              <a:rPr lang="ru-RU" dirty="0" err="1"/>
              <a:t>перевищує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зазначення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безумовної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 страховик </a:t>
            </a:r>
            <a:r>
              <a:rPr lang="ru-RU" dirty="0" err="1"/>
              <a:t>вираховує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 при </a:t>
            </a:r>
            <a:r>
              <a:rPr lang="ru-RU" dirty="0" err="1"/>
              <a:t>здійсненні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виплати</a:t>
            </a:r>
            <a:r>
              <a:rPr lang="ru-RU" dirty="0"/>
              <a:t> за </a:t>
            </a:r>
            <a:r>
              <a:rPr lang="ru-RU" dirty="0" err="1"/>
              <a:t>кожним</a:t>
            </a:r>
            <a:r>
              <a:rPr lang="ru-RU" dirty="0"/>
              <a:t> </a:t>
            </a:r>
            <a:r>
              <a:rPr lang="ru-RU" dirty="0" err="1"/>
              <a:t>страховим</a:t>
            </a:r>
            <a:r>
              <a:rPr lang="ru-RU" dirty="0"/>
              <a:t> </a:t>
            </a:r>
            <a:r>
              <a:rPr lang="ru-RU" dirty="0" err="1"/>
              <a:t>випадком</a:t>
            </a:r>
            <a:r>
              <a:rPr lang="ru-RU" dirty="0"/>
              <a:t>.</a:t>
            </a:r>
          </a:p>
          <a:p>
            <a:pPr algn="just"/>
            <a:r>
              <a:rPr lang="ru-RU" b="1" dirty="0"/>
              <a:t>Франшиза </a:t>
            </a:r>
            <a:r>
              <a:rPr lang="ru-RU" b="1" dirty="0" err="1"/>
              <a:t>може</a:t>
            </a:r>
            <a:r>
              <a:rPr lang="ru-RU" b="1" dirty="0"/>
              <a:t> </a:t>
            </a:r>
            <a:r>
              <a:rPr lang="ru-RU" b="1" dirty="0" err="1"/>
              <a:t>встановлюватися</a:t>
            </a:r>
            <a:r>
              <a:rPr lang="ru-RU" b="1" dirty="0"/>
              <a:t> у </a:t>
            </a:r>
            <a:r>
              <a:rPr lang="ru-RU" b="1" dirty="0" err="1"/>
              <a:t>відсотках</a:t>
            </a:r>
            <a:r>
              <a:rPr lang="ru-RU" b="1" dirty="0"/>
              <a:t> </a:t>
            </a:r>
            <a:r>
              <a:rPr lang="ru-RU" b="1" dirty="0" err="1"/>
              <a:t>від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суми</a:t>
            </a:r>
            <a:r>
              <a:rPr lang="ru-RU" b="1" dirty="0"/>
              <a:t> (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), в абсолютному </a:t>
            </a:r>
            <a:r>
              <a:rPr lang="ru-RU" b="1" dirty="0" err="1"/>
              <a:t>розмірі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в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/>
              <a:t>розрахункових</a:t>
            </a:r>
            <a:r>
              <a:rPr lang="ru-RU" b="1" dirty="0"/>
              <a:t> </a:t>
            </a:r>
            <a:r>
              <a:rPr lang="ru-RU" b="1" dirty="0" err="1"/>
              <a:t>одиницях</a:t>
            </a:r>
            <a:r>
              <a:rPr lang="ru-RU" b="1" dirty="0"/>
              <a:t>, </a:t>
            </a:r>
            <a:r>
              <a:rPr lang="ru-RU" b="1" dirty="0" err="1"/>
              <a:t>визначених</a:t>
            </a:r>
            <a:r>
              <a:rPr lang="ru-RU" b="1" dirty="0"/>
              <a:t>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  <a:p>
            <a:pPr algn="just"/>
            <a:r>
              <a:rPr lang="ru-RU" dirty="0"/>
              <a:t>Вид та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 </a:t>
            </a:r>
            <a:r>
              <a:rPr lang="ru-RU" dirty="0" err="1"/>
              <a:t>зазначаються</a:t>
            </a:r>
            <a:r>
              <a:rPr lang="ru-RU" dirty="0"/>
              <a:t> у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.</a:t>
            </a:r>
          </a:p>
          <a:p>
            <a:pPr algn="just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44" y="0"/>
            <a:ext cx="1358900" cy="112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30918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565" y="4844240"/>
            <a:ext cx="1719263" cy="171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Договір страхування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5332" y="614346"/>
            <a:ext cx="93610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тариф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3984" y="1050580"/>
            <a:ext cx="97930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/>
              <a:t>Страхові</a:t>
            </a:r>
            <a:r>
              <a:rPr lang="ru-RU" b="1" dirty="0"/>
              <a:t> </a:t>
            </a:r>
            <a:r>
              <a:rPr lang="ru-RU" b="1" dirty="0" err="1"/>
              <a:t>тарифи</a:t>
            </a:r>
            <a:r>
              <a:rPr lang="ru-RU" b="1" dirty="0"/>
              <a:t> </a:t>
            </a:r>
            <a:r>
              <a:rPr lang="ru-RU" b="1" dirty="0" err="1"/>
              <a:t>обчислюються</a:t>
            </a:r>
            <a:r>
              <a:rPr lang="ru-RU" b="1" dirty="0"/>
              <a:t> страховиком </a:t>
            </a:r>
            <a:r>
              <a:rPr lang="ru-RU" b="1" dirty="0" err="1"/>
              <a:t>математичними</a:t>
            </a:r>
            <a:r>
              <a:rPr lang="ru-RU" b="1" dirty="0"/>
              <a:t>, </a:t>
            </a:r>
            <a:r>
              <a:rPr lang="ru-RU" b="1" dirty="0" err="1"/>
              <a:t>статистичними</a:t>
            </a:r>
            <a:r>
              <a:rPr lang="ru-RU" b="1" dirty="0"/>
              <a:t> та/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економічними</a:t>
            </a:r>
            <a:r>
              <a:rPr lang="ru-RU" b="1" dirty="0"/>
              <a:t> методами з </a:t>
            </a:r>
            <a:r>
              <a:rPr lang="ru-RU" b="1" dirty="0" err="1"/>
              <a:t>урахуванням</a:t>
            </a:r>
            <a:r>
              <a:rPr lang="ru-RU" b="1" dirty="0"/>
              <a:t> статистики </a:t>
            </a:r>
            <a:r>
              <a:rPr lang="ru-RU" b="1" dirty="0" err="1"/>
              <a:t>настання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випадків</a:t>
            </a:r>
            <a:r>
              <a:rPr lang="ru-RU" b="1" dirty="0"/>
              <a:t> та </a:t>
            </a:r>
            <a:r>
              <a:rPr lang="ru-RU" b="1" dirty="0" err="1"/>
              <a:t>ймовірного</a:t>
            </a:r>
            <a:r>
              <a:rPr lang="ru-RU" b="1" dirty="0"/>
              <a:t> </a:t>
            </a:r>
            <a:r>
              <a:rPr lang="ru-RU" b="1" dirty="0" err="1"/>
              <a:t>розміру</a:t>
            </a:r>
            <a:r>
              <a:rPr lang="ru-RU" b="1" dirty="0"/>
              <a:t> </a:t>
            </a:r>
            <a:r>
              <a:rPr lang="ru-RU" b="1" dirty="0" err="1"/>
              <a:t>збитків</a:t>
            </a:r>
            <a:r>
              <a:rPr lang="ru-RU" b="1" dirty="0"/>
              <a:t>, характеристик </a:t>
            </a:r>
            <a:r>
              <a:rPr lang="ru-RU" b="1" dirty="0" err="1"/>
              <a:t>об’єкта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розміру</a:t>
            </a:r>
            <a:r>
              <a:rPr lang="ru-RU" b="1" dirty="0"/>
              <a:t> </a:t>
            </a:r>
            <a:r>
              <a:rPr lang="ru-RU" b="1" dirty="0" err="1"/>
              <a:t>франшизи</a:t>
            </a:r>
            <a:r>
              <a:rPr lang="ru-RU" b="1" dirty="0"/>
              <a:t> та </a:t>
            </a:r>
            <a:r>
              <a:rPr lang="ru-RU" b="1" dirty="0" err="1"/>
              <a:t>інших</a:t>
            </a:r>
            <a:r>
              <a:rPr lang="ru-RU" b="1" dirty="0"/>
              <a:t> умов </a:t>
            </a:r>
            <a:r>
              <a:rPr lang="ru-RU" b="1" dirty="0" err="1"/>
              <a:t>страхування</a:t>
            </a:r>
            <a:r>
              <a:rPr lang="ru-RU" b="1" dirty="0"/>
              <a:t>, а за </a:t>
            </a:r>
            <a:r>
              <a:rPr lang="ru-RU" b="1" dirty="0" err="1"/>
              <a:t>страховими</a:t>
            </a:r>
            <a:r>
              <a:rPr lang="ru-RU" b="1" dirty="0"/>
              <a:t> </a:t>
            </a:r>
            <a:r>
              <a:rPr lang="ru-RU" b="1" dirty="0" err="1"/>
              <a:t>ризиками</a:t>
            </a:r>
            <a:r>
              <a:rPr lang="ru-RU" b="1" dirty="0"/>
              <a:t> за </a:t>
            </a:r>
            <a:r>
              <a:rPr lang="ru-RU" b="1" dirty="0" err="1"/>
              <a:t>класами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життя</a:t>
            </a:r>
            <a:r>
              <a:rPr lang="ru-RU" b="1" dirty="0"/>
              <a:t> - </a:t>
            </a:r>
            <a:r>
              <a:rPr lang="ru-RU" b="1" dirty="0" err="1"/>
              <a:t>також</a:t>
            </a:r>
            <a:r>
              <a:rPr lang="ru-RU" b="1" dirty="0"/>
              <a:t> з </a:t>
            </a:r>
            <a:r>
              <a:rPr lang="ru-RU" b="1" dirty="0" err="1"/>
              <a:t>урахуванням</a:t>
            </a:r>
            <a:r>
              <a:rPr lang="ru-RU" b="1" dirty="0"/>
              <a:t> </a:t>
            </a:r>
            <a:r>
              <a:rPr lang="ru-RU" b="1" dirty="0" err="1"/>
              <a:t>величини</a:t>
            </a:r>
            <a:r>
              <a:rPr lang="ru-RU" b="1" dirty="0"/>
              <a:t> </a:t>
            </a:r>
            <a:r>
              <a:rPr lang="ru-RU" b="1" dirty="0" err="1"/>
              <a:t>гарантованого</a:t>
            </a:r>
            <a:r>
              <a:rPr lang="ru-RU" b="1" dirty="0"/>
              <a:t> </a:t>
            </a:r>
            <a:r>
              <a:rPr lang="ru-RU" b="1" dirty="0" err="1"/>
              <a:t>інвестиційного</a:t>
            </a:r>
            <a:r>
              <a:rPr lang="ru-RU" b="1" dirty="0"/>
              <a:t> доходу за </a:t>
            </a:r>
            <a:r>
              <a:rPr lang="ru-RU" b="1" dirty="0" err="1"/>
              <a:t>цими</a:t>
            </a:r>
            <a:r>
              <a:rPr lang="ru-RU" b="1" dirty="0"/>
              <a:t> </a:t>
            </a:r>
            <a:r>
              <a:rPr lang="ru-RU" b="1" dirty="0" err="1"/>
              <a:t>ризиками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це</a:t>
            </a:r>
            <a:r>
              <a:rPr lang="ru-RU" b="1" dirty="0"/>
              <a:t> </a:t>
            </a:r>
            <a:r>
              <a:rPr lang="ru-RU" b="1" dirty="0" err="1"/>
              <a:t>передбачено</a:t>
            </a:r>
            <a:r>
              <a:rPr lang="ru-RU" b="1" dirty="0"/>
              <a:t>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життя</a:t>
            </a:r>
            <a:r>
              <a:rPr lang="ru-RU" b="1" dirty="0"/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3528" y="2717382"/>
            <a:ext cx="95050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Методика </a:t>
            </a:r>
            <a:r>
              <a:rPr lang="ru-RU" sz="1600" dirty="0" err="1"/>
              <a:t>розрахунку</a:t>
            </a:r>
            <a:r>
              <a:rPr lang="ru-RU" sz="1600" dirty="0"/>
              <a:t> </a:t>
            </a:r>
            <a:r>
              <a:rPr lang="ru-RU" sz="1600" dirty="0" err="1"/>
              <a:t>страхових</a:t>
            </a:r>
            <a:r>
              <a:rPr lang="ru-RU" sz="1600" dirty="0"/>
              <a:t> </a:t>
            </a:r>
            <a:r>
              <a:rPr lang="ru-RU" sz="1600" dirty="0" err="1"/>
              <a:t>тарифів</a:t>
            </a:r>
            <a:r>
              <a:rPr lang="ru-RU" sz="1600" dirty="0"/>
              <a:t> є </a:t>
            </a:r>
            <a:r>
              <a:rPr lang="ru-RU" sz="1600" dirty="0" err="1"/>
              <a:t>складовою</a:t>
            </a:r>
            <a:r>
              <a:rPr lang="ru-RU" sz="1600" dirty="0"/>
              <a:t> </a:t>
            </a:r>
            <a:r>
              <a:rPr lang="ru-RU" sz="1600" dirty="0" err="1"/>
              <a:t>внутрішньої</a:t>
            </a:r>
            <a:r>
              <a:rPr lang="ru-RU" sz="1600" dirty="0"/>
              <a:t> </a:t>
            </a:r>
            <a:r>
              <a:rPr lang="ru-RU" sz="1600" dirty="0" err="1"/>
              <a:t>політики</a:t>
            </a:r>
            <a:r>
              <a:rPr lang="ru-RU" sz="1600" dirty="0"/>
              <a:t> з </a:t>
            </a:r>
            <a:r>
              <a:rPr lang="ru-RU" sz="1600" dirty="0" err="1"/>
              <a:t>андеррайтингу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тарифної</a:t>
            </a:r>
            <a:r>
              <a:rPr lang="ru-RU" sz="1600" dirty="0"/>
              <a:t> </a:t>
            </a:r>
            <a:r>
              <a:rPr lang="ru-RU" sz="1600" dirty="0" err="1"/>
              <a:t>політики</a:t>
            </a:r>
            <a:r>
              <a:rPr lang="ru-RU" sz="1600" dirty="0"/>
              <a:t> за </a:t>
            </a:r>
            <a:r>
              <a:rPr lang="ru-RU" sz="1600" dirty="0" err="1"/>
              <a:t>окремим</a:t>
            </a:r>
            <a:r>
              <a:rPr lang="ru-RU" sz="1600" dirty="0"/>
              <a:t> </a:t>
            </a:r>
            <a:r>
              <a:rPr lang="ru-RU" sz="1600" dirty="0" err="1"/>
              <a:t>страховим</a:t>
            </a:r>
            <a:r>
              <a:rPr lang="ru-RU" sz="1600" dirty="0"/>
              <a:t> продуктом, на </a:t>
            </a:r>
            <a:r>
              <a:rPr lang="ru-RU" sz="1600" dirty="0" err="1"/>
              <a:t>підставі</a:t>
            </a:r>
            <a:r>
              <a:rPr lang="ru-RU" sz="1600" dirty="0"/>
              <a:t> </a:t>
            </a:r>
            <a:r>
              <a:rPr lang="ru-RU" sz="1600" dirty="0" err="1"/>
              <a:t>якого</a:t>
            </a:r>
            <a:r>
              <a:rPr lang="ru-RU" sz="1600" dirty="0"/>
              <a:t> </a:t>
            </a:r>
            <a:r>
              <a:rPr lang="ru-RU" sz="1600" dirty="0" err="1"/>
              <a:t>укладаються</a:t>
            </a:r>
            <a:r>
              <a:rPr lang="ru-RU" sz="1600" dirty="0"/>
              <a:t> договори </a:t>
            </a:r>
            <a:r>
              <a:rPr lang="ru-RU" sz="1600" dirty="0" err="1"/>
              <a:t>страхування</a:t>
            </a:r>
            <a:r>
              <a:rPr lang="ru-RU" sz="1600" dirty="0"/>
              <a:t>, </a:t>
            </a:r>
            <a:r>
              <a:rPr lang="ru-RU" sz="1600" dirty="0" err="1"/>
              <a:t>які</a:t>
            </a:r>
            <a:r>
              <a:rPr lang="ru-RU" sz="1600" dirty="0"/>
              <a:t> </a:t>
            </a:r>
            <a:r>
              <a:rPr lang="ru-RU" sz="1600" dirty="0" err="1"/>
              <a:t>розробляються</a:t>
            </a:r>
            <a:r>
              <a:rPr lang="ru-RU" sz="1600" dirty="0"/>
              <a:t> та </a:t>
            </a:r>
            <a:r>
              <a:rPr lang="ru-RU" sz="1600" dirty="0" err="1"/>
              <a:t>затверджуються</a:t>
            </a:r>
            <a:r>
              <a:rPr lang="ru-RU" sz="1600" dirty="0"/>
              <a:t> страховиком </a:t>
            </a:r>
            <a:r>
              <a:rPr lang="ru-RU" sz="1600" dirty="0" err="1"/>
              <a:t>відповідно</a:t>
            </a:r>
            <a:r>
              <a:rPr lang="ru-RU" sz="1600" dirty="0"/>
              <a:t> до </a:t>
            </a:r>
            <a:r>
              <a:rPr lang="ru-RU" sz="1600" dirty="0" err="1"/>
              <a:t>вимог</a:t>
            </a:r>
            <a:r>
              <a:rPr lang="ru-RU" sz="1600" dirty="0"/>
              <a:t> до </a:t>
            </a:r>
            <a:r>
              <a:rPr lang="ru-RU" sz="1600" dirty="0" err="1"/>
              <a:t>розроблення</a:t>
            </a:r>
            <a:r>
              <a:rPr lang="ru-RU" sz="1600" dirty="0"/>
              <a:t> таких </a:t>
            </a:r>
            <a:r>
              <a:rPr lang="ru-RU" sz="1600" dirty="0" err="1"/>
              <a:t>політик</a:t>
            </a:r>
            <a:r>
              <a:rPr lang="ru-RU" sz="1600" dirty="0"/>
              <a:t>, </a:t>
            </a:r>
            <a:r>
              <a:rPr lang="ru-RU" sz="1600" dirty="0" err="1"/>
              <a:t>встановлених</a:t>
            </a:r>
            <a:r>
              <a:rPr lang="ru-RU" sz="1600" dirty="0"/>
              <a:t> нормативно-</a:t>
            </a:r>
            <a:r>
              <a:rPr lang="ru-RU" sz="1600" dirty="0" err="1"/>
              <a:t>правовими</a:t>
            </a:r>
            <a:r>
              <a:rPr lang="ru-RU" sz="1600" dirty="0"/>
              <a:t> актами Регулятора.</a:t>
            </a:r>
          </a:p>
          <a:p>
            <a:endParaRPr lang="ru-RU" sz="1600" dirty="0"/>
          </a:p>
          <a:p>
            <a:r>
              <a:rPr lang="ru-RU" sz="1600" b="1" dirty="0" err="1">
                <a:solidFill>
                  <a:srgbClr val="FF0000"/>
                </a:solidFill>
              </a:rPr>
              <a:t>Страховий</a:t>
            </a:r>
            <a:r>
              <a:rPr lang="ru-RU" sz="1600" b="1" dirty="0">
                <a:solidFill>
                  <a:srgbClr val="FF0000"/>
                </a:solidFill>
              </a:rPr>
              <a:t> тариф (брутто-тариф) </a:t>
            </a:r>
            <a:r>
              <a:rPr lang="ru-RU" sz="1600" b="1" dirty="0" err="1">
                <a:solidFill>
                  <a:srgbClr val="FF0000"/>
                </a:solidFill>
              </a:rPr>
              <a:t>складається</a:t>
            </a:r>
            <a:r>
              <a:rPr lang="ru-RU" sz="1600" b="1" dirty="0">
                <a:solidFill>
                  <a:srgbClr val="FF0000"/>
                </a:solidFill>
              </a:rPr>
              <a:t> з:</a:t>
            </a:r>
          </a:p>
          <a:p>
            <a:r>
              <a:rPr lang="ru-RU" sz="1600" dirty="0"/>
              <a:t>1) нетто-тарифу,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включає</a:t>
            </a:r>
            <a:r>
              <a:rPr lang="ru-RU" sz="1600" dirty="0"/>
              <a:t> </a:t>
            </a:r>
            <a:r>
              <a:rPr lang="ru-RU" sz="1600" dirty="0" err="1"/>
              <a:t>оцінку</a:t>
            </a:r>
            <a:r>
              <a:rPr lang="ru-RU" sz="1600" dirty="0"/>
              <a:t> страхового </a:t>
            </a:r>
            <a:r>
              <a:rPr lang="ru-RU" sz="1600" dirty="0" err="1"/>
              <a:t>ризику</a:t>
            </a:r>
            <a:r>
              <a:rPr lang="ru-RU" sz="1600" dirty="0"/>
              <a:t>, </a:t>
            </a:r>
            <a:r>
              <a:rPr lang="ru-RU" sz="1600" dirty="0" err="1"/>
              <a:t>який</a:t>
            </a:r>
            <a:r>
              <a:rPr lang="ru-RU" sz="1600" dirty="0"/>
              <a:t> </a:t>
            </a:r>
            <a:r>
              <a:rPr lang="ru-RU" sz="1600" dirty="0" err="1"/>
              <a:t>приймається</a:t>
            </a:r>
            <a:r>
              <a:rPr lang="ru-RU" sz="1600" dirty="0"/>
              <a:t> на </a:t>
            </a:r>
            <a:r>
              <a:rPr lang="ru-RU" sz="1600" dirty="0" err="1"/>
              <a:t>страхування</a:t>
            </a:r>
            <a:r>
              <a:rPr lang="ru-RU" sz="1600" dirty="0"/>
              <a:t> за договором </a:t>
            </a:r>
            <a:r>
              <a:rPr lang="ru-RU" sz="1600" dirty="0" err="1"/>
              <a:t>страхування</a:t>
            </a:r>
            <a:r>
              <a:rPr lang="ru-RU" sz="1600" dirty="0"/>
              <a:t>, та </a:t>
            </a:r>
            <a:r>
              <a:rPr lang="ru-RU" sz="1600" dirty="0" err="1"/>
              <a:t>призначений</a:t>
            </a:r>
            <a:r>
              <a:rPr lang="ru-RU" sz="1600" dirty="0"/>
              <a:t> для </a:t>
            </a:r>
            <a:r>
              <a:rPr lang="ru-RU" sz="1600" dirty="0" err="1"/>
              <a:t>формування</a:t>
            </a:r>
            <a:r>
              <a:rPr lang="ru-RU" sz="1600" dirty="0"/>
              <a:t> </a:t>
            </a:r>
            <a:r>
              <a:rPr lang="ru-RU" sz="1600" dirty="0" err="1"/>
              <a:t>технічних</a:t>
            </a:r>
            <a:r>
              <a:rPr lang="ru-RU" sz="1600" dirty="0"/>
              <a:t> </a:t>
            </a:r>
            <a:r>
              <a:rPr lang="ru-RU" sz="1600" dirty="0" err="1"/>
              <a:t>резервів</a:t>
            </a:r>
            <a:r>
              <a:rPr lang="ru-RU" sz="1600" dirty="0"/>
              <a:t>;</a:t>
            </a:r>
          </a:p>
          <a:p>
            <a:r>
              <a:rPr lang="ru-RU" sz="1600" dirty="0"/>
              <a:t>2) </a:t>
            </a:r>
            <a:r>
              <a:rPr lang="ru-RU" sz="1600" dirty="0" err="1"/>
              <a:t>навантаження</a:t>
            </a:r>
            <a:r>
              <a:rPr lang="ru-RU" sz="1600" dirty="0"/>
              <a:t>, яке </a:t>
            </a:r>
            <a:r>
              <a:rPr lang="ru-RU" sz="1600" dirty="0" err="1"/>
              <a:t>включає</a:t>
            </a:r>
            <a:r>
              <a:rPr lang="ru-RU" sz="1600" dirty="0"/>
              <a:t>, </a:t>
            </a:r>
            <a:r>
              <a:rPr lang="ru-RU" sz="1600" dirty="0" err="1"/>
              <a:t>зокрема</a:t>
            </a:r>
            <a:r>
              <a:rPr lang="ru-RU" sz="1600" dirty="0"/>
              <a:t>, </a:t>
            </a:r>
            <a:r>
              <a:rPr lang="ru-RU" sz="1600" dirty="0" err="1"/>
              <a:t>витрати</a:t>
            </a:r>
            <a:r>
              <a:rPr lang="ru-RU" sz="1600" dirty="0"/>
              <a:t> страховика, </a:t>
            </a:r>
            <a:r>
              <a:rPr lang="ru-RU" sz="1600" dirty="0" err="1"/>
              <a:t>пов’язані</a:t>
            </a:r>
            <a:r>
              <a:rPr lang="ru-RU" sz="1600" dirty="0"/>
              <a:t> з </a:t>
            </a:r>
            <a:r>
              <a:rPr lang="ru-RU" sz="1600" dirty="0" err="1"/>
              <a:t>укладенням</a:t>
            </a:r>
            <a:r>
              <a:rPr lang="ru-RU" sz="1600" dirty="0"/>
              <a:t> (</a:t>
            </a:r>
            <a:r>
              <a:rPr lang="ru-RU" sz="1600" dirty="0" err="1"/>
              <a:t>аквізіційні</a:t>
            </a:r>
            <a:r>
              <a:rPr lang="ru-RU" sz="1600" dirty="0"/>
              <a:t> </a:t>
            </a:r>
            <a:r>
              <a:rPr lang="ru-RU" sz="1600" dirty="0" err="1"/>
              <a:t>витрати</a:t>
            </a:r>
            <a:r>
              <a:rPr lang="ru-RU" sz="1600" dirty="0"/>
              <a:t>) та </a:t>
            </a:r>
            <a:r>
              <a:rPr lang="ru-RU" sz="1600" dirty="0" err="1"/>
              <a:t>виконанням</a:t>
            </a:r>
            <a:r>
              <a:rPr lang="ru-RU" sz="1600" dirty="0"/>
              <a:t> договору </a:t>
            </a:r>
            <a:r>
              <a:rPr lang="ru-RU" sz="1600" dirty="0" err="1"/>
              <a:t>страхування</a:t>
            </a:r>
            <a:r>
              <a:rPr lang="ru-RU" sz="1600" dirty="0"/>
              <a:t>.</a:t>
            </a:r>
          </a:p>
          <a:p>
            <a:endParaRPr lang="ru-RU" sz="1600" dirty="0"/>
          </a:p>
          <a:p>
            <a:r>
              <a:rPr lang="ru-RU" sz="1600" b="1" dirty="0" err="1"/>
              <a:t>Конкретний</a:t>
            </a:r>
            <a:r>
              <a:rPr lang="ru-RU" sz="1600" b="1" dirty="0"/>
              <a:t> </a:t>
            </a:r>
            <a:r>
              <a:rPr lang="ru-RU" sz="1600" b="1" dirty="0" err="1"/>
              <a:t>розмір</a:t>
            </a:r>
            <a:r>
              <a:rPr lang="ru-RU" sz="1600" b="1" dirty="0"/>
              <a:t> страхового тарифу </a:t>
            </a:r>
            <a:r>
              <a:rPr lang="ru-RU" sz="1600" b="1" dirty="0" err="1"/>
              <a:t>може</a:t>
            </a:r>
            <a:r>
              <a:rPr lang="ru-RU" sz="1600" b="1" dirty="0"/>
              <a:t> </a:t>
            </a:r>
            <a:r>
              <a:rPr lang="ru-RU" sz="1600" b="1" dirty="0" err="1"/>
              <a:t>визначатися</a:t>
            </a:r>
            <a:r>
              <a:rPr lang="ru-RU" sz="1600" b="1" dirty="0"/>
              <a:t> в </a:t>
            </a:r>
            <a:r>
              <a:rPr lang="ru-RU" sz="1600" b="1" dirty="0" err="1"/>
              <a:t>договорі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за </a:t>
            </a:r>
            <a:r>
              <a:rPr lang="ru-RU" sz="1600" b="1" dirty="0" err="1"/>
              <a:t>згодою</a:t>
            </a:r>
            <a:r>
              <a:rPr lang="ru-RU" sz="1600" b="1" dirty="0"/>
              <a:t> </a:t>
            </a:r>
            <a:r>
              <a:rPr lang="ru-RU" sz="1600" b="1" dirty="0" err="1"/>
              <a:t>сторін</a:t>
            </a:r>
            <a:r>
              <a:rPr lang="ru-RU" sz="1600" b="1" dirty="0"/>
              <a:t> </a:t>
            </a:r>
            <a:r>
              <a:rPr lang="ru-RU" sz="1600" b="1" dirty="0" err="1"/>
              <a:t>або</a:t>
            </a:r>
            <a:r>
              <a:rPr lang="ru-RU" sz="1600" b="1" dirty="0"/>
              <a:t> </a:t>
            </a:r>
            <a:r>
              <a:rPr lang="ru-RU" sz="1600" b="1" dirty="0" err="1"/>
              <a:t>відповідно</a:t>
            </a:r>
            <a:r>
              <a:rPr lang="ru-RU" sz="1600" b="1" dirty="0"/>
              <a:t> до </a:t>
            </a:r>
            <a:r>
              <a:rPr lang="ru-RU" sz="1600" b="1" dirty="0" err="1"/>
              <a:t>законодавства</a:t>
            </a:r>
            <a:r>
              <a:rPr lang="ru-RU" sz="1600" b="1" dirty="0"/>
              <a:t>. </a:t>
            </a:r>
            <a:r>
              <a:rPr lang="ru-RU" sz="1600" b="1" dirty="0" err="1"/>
              <a:t>Залежно</a:t>
            </a:r>
            <a:r>
              <a:rPr lang="ru-RU" sz="1600" b="1" dirty="0"/>
              <a:t> </a:t>
            </a:r>
            <a:r>
              <a:rPr lang="ru-RU" sz="1600" b="1" dirty="0" err="1"/>
              <a:t>від</a:t>
            </a:r>
            <a:r>
              <a:rPr lang="ru-RU" sz="1600" b="1" dirty="0"/>
              <a:t> </a:t>
            </a:r>
            <a:r>
              <a:rPr lang="ru-RU" sz="1600" b="1" dirty="0" err="1"/>
              <a:t>особливостей</a:t>
            </a:r>
            <a:r>
              <a:rPr lang="ru-RU" sz="1600" b="1" dirty="0"/>
              <a:t> конкретного </a:t>
            </a:r>
            <a:r>
              <a:rPr lang="ru-RU" sz="1600" b="1" dirty="0" err="1"/>
              <a:t>класу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</a:t>
            </a:r>
            <a:r>
              <a:rPr lang="ru-RU" sz="1600" b="1" dirty="0" err="1"/>
              <a:t>або</a:t>
            </a:r>
            <a:r>
              <a:rPr lang="ru-RU" sz="1600" b="1" dirty="0"/>
              <a:t> у </a:t>
            </a:r>
            <a:r>
              <a:rPr lang="ru-RU" sz="1600" b="1" dirty="0" err="1"/>
              <a:t>випадках</a:t>
            </a:r>
            <a:r>
              <a:rPr lang="ru-RU" sz="1600" b="1" dirty="0"/>
              <a:t>, </a:t>
            </a:r>
            <a:r>
              <a:rPr lang="ru-RU" sz="1600" b="1" dirty="0" err="1"/>
              <a:t>передбачених</a:t>
            </a:r>
            <a:r>
              <a:rPr lang="ru-RU" sz="1600" b="1" dirty="0"/>
              <a:t> </a:t>
            </a:r>
            <a:r>
              <a:rPr lang="ru-RU" sz="1600" b="1" dirty="0" err="1"/>
              <a:t>законодавством</a:t>
            </a:r>
            <a:r>
              <a:rPr lang="ru-RU" sz="1600" b="1" dirty="0"/>
              <a:t>, </a:t>
            </a:r>
            <a:r>
              <a:rPr lang="ru-RU" sz="1600" b="1" dirty="0" err="1"/>
              <a:t>визначення</a:t>
            </a:r>
            <a:r>
              <a:rPr lang="ru-RU" sz="1600" b="1" dirty="0"/>
              <a:t> страхового тарифу в </a:t>
            </a:r>
            <a:r>
              <a:rPr lang="ru-RU" sz="1600" b="1" dirty="0" err="1"/>
              <a:t>договорі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не є </a:t>
            </a:r>
            <a:r>
              <a:rPr lang="ru-RU" sz="1600" b="1" dirty="0" err="1"/>
              <a:t>обов’язковим</a:t>
            </a:r>
            <a:r>
              <a:rPr lang="ru-R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51253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Договір страхування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1136576" y="497166"/>
            <a:ext cx="75409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Страхова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премія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76536" y="958831"/>
            <a:ext cx="864096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/>
              <a:t>Страхувальник</a:t>
            </a:r>
            <a:r>
              <a:rPr lang="ru-RU" sz="2000" b="1" dirty="0"/>
              <a:t> </a:t>
            </a:r>
            <a:r>
              <a:rPr lang="ru-RU" sz="2000" b="1" dirty="0" err="1"/>
              <a:t>зобов’язаний</a:t>
            </a:r>
            <a:r>
              <a:rPr lang="ru-RU" sz="2000" b="1" dirty="0"/>
              <a:t> </a:t>
            </a:r>
            <a:r>
              <a:rPr lang="ru-RU" sz="2000" b="1" dirty="0" err="1"/>
              <a:t>сплатити</a:t>
            </a:r>
            <a:r>
              <a:rPr lang="ru-RU" sz="2000" b="1" dirty="0"/>
              <a:t> страховику </a:t>
            </a:r>
            <a:r>
              <a:rPr lang="ru-RU" sz="2000" b="1" dirty="0" err="1"/>
              <a:t>страхову</a:t>
            </a:r>
            <a:r>
              <a:rPr lang="ru-RU" sz="2000" b="1" dirty="0"/>
              <a:t> </a:t>
            </a:r>
            <a:r>
              <a:rPr lang="ru-RU" sz="2000" b="1" dirty="0" err="1"/>
              <a:t>премію</a:t>
            </a:r>
            <a:r>
              <a:rPr lang="ru-RU" sz="2000" b="1" dirty="0"/>
              <a:t> як плату за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згідно</a:t>
            </a:r>
            <a:r>
              <a:rPr lang="ru-RU" sz="2000" b="1" dirty="0"/>
              <a:t> з </a:t>
            </a:r>
            <a:r>
              <a:rPr lang="ru-RU" sz="2000" b="1" dirty="0" err="1"/>
              <a:t>умовами</a:t>
            </a:r>
            <a:r>
              <a:rPr lang="ru-RU" sz="2000" b="1" dirty="0"/>
              <a:t> договору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.</a:t>
            </a:r>
          </a:p>
          <a:p>
            <a:endParaRPr lang="ru-RU" sz="1000" b="1" dirty="0"/>
          </a:p>
          <a:p>
            <a:pPr algn="r"/>
            <a:r>
              <a:rPr lang="ru-RU" sz="2000" dirty="0"/>
              <a:t>Страхова </a:t>
            </a:r>
            <a:r>
              <a:rPr lang="ru-RU" sz="2000" dirty="0" err="1"/>
              <a:t>премія</a:t>
            </a:r>
            <a:r>
              <a:rPr lang="ru-RU" sz="2000" dirty="0"/>
              <a:t> за договором </a:t>
            </a:r>
            <a:r>
              <a:rPr lang="ru-RU" sz="2000" dirty="0" err="1"/>
              <a:t>страхування</a:t>
            </a:r>
            <a:r>
              <a:rPr lang="ru-RU" sz="2000" dirty="0"/>
              <a:t> </a:t>
            </a:r>
            <a:r>
              <a:rPr lang="ru-RU" sz="2000" dirty="0" err="1"/>
              <a:t>визначається</a:t>
            </a:r>
            <a:r>
              <a:rPr lang="ru-RU" sz="2000" dirty="0"/>
              <a:t> шляхом </a:t>
            </a:r>
            <a:r>
              <a:rPr lang="ru-RU" sz="2000" dirty="0" err="1"/>
              <a:t>помноження</a:t>
            </a:r>
            <a:r>
              <a:rPr lang="ru-RU" sz="2000" dirty="0"/>
              <a:t> </a:t>
            </a:r>
            <a:r>
              <a:rPr lang="ru-RU" sz="2000" dirty="0" err="1"/>
              <a:t>страхової</a:t>
            </a:r>
            <a:r>
              <a:rPr lang="ru-RU" sz="2000" dirty="0"/>
              <a:t> </a:t>
            </a:r>
            <a:r>
              <a:rPr lang="ru-RU" sz="2000" dirty="0" err="1"/>
              <a:t>суми</a:t>
            </a:r>
            <a:r>
              <a:rPr lang="ru-RU" sz="2000" dirty="0"/>
              <a:t> та страхового тарифу (у </a:t>
            </a:r>
            <a:r>
              <a:rPr lang="ru-RU" sz="2000" dirty="0" err="1"/>
              <a:t>разі</a:t>
            </a:r>
            <a:r>
              <a:rPr lang="ru-RU" sz="2000" dirty="0"/>
              <a:t> </a:t>
            </a:r>
            <a:r>
              <a:rPr lang="ru-RU" sz="2000" dirty="0" err="1"/>
              <a:t>його</a:t>
            </a:r>
            <a:r>
              <a:rPr lang="ru-RU" sz="2000" dirty="0"/>
              <a:t> </a:t>
            </a:r>
            <a:r>
              <a:rPr lang="ru-RU" sz="2000" dirty="0" err="1"/>
              <a:t>визначення</a:t>
            </a:r>
            <a:r>
              <a:rPr lang="ru-RU" sz="2000" dirty="0"/>
              <a:t>).</a:t>
            </a:r>
          </a:p>
          <a:p>
            <a:pPr algn="r"/>
            <a:endParaRPr lang="ru-RU" sz="1000" dirty="0"/>
          </a:p>
          <a:p>
            <a:r>
              <a:rPr lang="ru-RU" sz="2000" b="1" dirty="0" err="1"/>
              <a:t>Розмір</a:t>
            </a:r>
            <a:r>
              <a:rPr lang="ru-RU" sz="2000" b="1" dirty="0"/>
              <a:t> </a:t>
            </a:r>
            <a:r>
              <a:rPr lang="ru-RU" sz="2000" b="1" dirty="0" err="1"/>
              <a:t>страхової</a:t>
            </a:r>
            <a:r>
              <a:rPr lang="ru-RU" sz="2000" b="1" dirty="0"/>
              <a:t> </a:t>
            </a:r>
            <a:r>
              <a:rPr lang="ru-RU" sz="2000" b="1" dirty="0" err="1"/>
              <a:t>премії</a:t>
            </a:r>
            <a:r>
              <a:rPr lang="ru-RU" sz="2000" b="1" dirty="0"/>
              <a:t>, порядок та строки </a:t>
            </a:r>
            <a:r>
              <a:rPr lang="ru-RU" sz="2000" b="1" dirty="0" err="1"/>
              <a:t>її</a:t>
            </a:r>
            <a:r>
              <a:rPr lang="ru-RU" sz="2000" b="1" dirty="0"/>
              <a:t> </a:t>
            </a:r>
            <a:r>
              <a:rPr lang="ru-RU" sz="2000" b="1" dirty="0" err="1"/>
              <a:t>сплати</a:t>
            </a:r>
            <a:r>
              <a:rPr lang="ru-RU" sz="2000" b="1" dirty="0"/>
              <a:t> </a:t>
            </a:r>
            <a:r>
              <a:rPr lang="ru-RU" sz="2000" b="1" dirty="0" err="1"/>
              <a:t>визначаються</a:t>
            </a:r>
            <a:r>
              <a:rPr lang="ru-RU" sz="2000" b="1" dirty="0"/>
              <a:t> договором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законодавством</a:t>
            </a:r>
            <a:r>
              <a:rPr lang="ru-RU" sz="2000" dirty="0"/>
              <a:t>.</a:t>
            </a:r>
          </a:p>
          <a:p>
            <a:endParaRPr lang="ru-RU" sz="1000" dirty="0"/>
          </a:p>
          <a:p>
            <a:pPr algn="r"/>
            <a:r>
              <a:rPr lang="ru-RU" sz="2000" dirty="0"/>
              <a:t>Страхова </a:t>
            </a:r>
            <a:r>
              <a:rPr lang="ru-RU" sz="2000" dirty="0" err="1"/>
              <a:t>премія</a:t>
            </a:r>
            <a:r>
              <a:rPr lang="ru-RU" sz="2000" dirty="0"/>
              <a:t> за договором </a:t>
            </a:r>
            <a:r>
              <a:rPr lang="ru-RU" sz="2000" dirty="0" err="1"/>
              <a:t>страхування</a:t>
            </a:r>
            <a:r>
              <a:rPr lang="ru-RU" sz="2000" dirty="0"/>
              <a:t>, за </a:t>
            </a:r>
            <a:r>
              <a:rPr lang="ru-RU" sz="2000" dirty="0" err="1"/>
              <a:t>яким</a:t>
            </a:r>
            <a:r>
              <a:rPr lang="ru-RU" sz="2000" dirty="0"/>
              <a:t> не </a:t>
            </a:r>
            <a:r>
              <a:rPr lang="ru-RU" sz="2000" dirty="0" err="1"/>
              <a:t>визначається</a:t>
            </a:r>
            <a:r>
              <a:rPr lang="ru-RU" sz="2000" dirty="0"/>
              <a:t> </a:t>
            </a:r>
            <a:r>
              <a:rPr lang="ru-RU" sz="2000" dirty="0" err="1"/>
              <a:t>страховий</a:t>
            </a:r>
            <a:r>
              <a:rPr lang="ru-RU" sz="2000" dirty="0"/>
              <a:t> тариф, </a:t>
            </a:r>
            <a:r>
              <a:rPr lang="ru-RU" sz="2000" dirty="0" err="1"/>
              <a:t>розраховується</a:t>
            </a:r>
            <a:r>
              <a:rPr lang="ru-RU" sz="2000" dirty="0"/>
              <a:t> </a:t>
            </a:r>
            <a:r>
              <a:rPr lang="ru-RU" sz="2000" dirty="0" err="1"/>
              <a:t>відповідно</a:t>
            </a:r>
            <a:r>
              <a:rPr lang="ru-RU" sz="2000" dirty="0"/>
              <a:t> до умов страхового продукту.</a:t>
            </a:r>
          </a:p>
          <a:p>
            <a:pPr algn="r"/>
            <a:endParaRPr lang="ru-RU" sz="1000" dirty="0"/>
          </a:p>
          <a:p>
            <a:r>
              <a:rPr lang="ru-RU" sz="2000" b="1" dirty="0" err="1"/>
              <a:t>Сплата</a:t>
            </a:r>
            <a:r>
              <a:rPr lang="ru-RU" sz="2000" b="1" dirty="0"/>
              <a:t> </a:t>
            </a:r>
            <a:r>
              <a:rPr lang="ru-RU" sz="2000" b="1" dirty="0" err="1"/>
              <a:t>страхової</a:t>
            </a:r>
            <a:r>
              <a:rPr lang="ru-RU" sz="2000" b="1" dirty="0"/>
              <a:t> </a:t>
            </a:r>
            <a:r>
              <a:rPr lang="ru-RU" sz="2000" b="1" dirty="0" err="1"/>
              <a:t>премії</a:t>
            </a:r>
            <a:r>
              <a:rPr lang="ru-RU" sz="2000" b="1" dirty="0"/>
              <a:t> </a:t>
            </a:r>
            <a:r>
              <a:rPr lang="ru-RU" sz="2000" b="1" dirty="0" err="1"/>
              <a:t>згідно</a:t>
            </a:r>
            <a:r>
              <a:rPr lang="ru-RU" sz="2000" b="1" dirty="0"/>
              <a:t> з договором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може</a:t>
            </a:r>
            <a:r>
              <a:rPr lang="ru-RU" sz="2000" b="1" dirty="0"/>
              <a:t> </a:t>
            </a:r>
            <a:r>
              <a:rPr lang="ru-RU" sz="2000" b="1" dirty="0" err="1"/>
              <a:t>здійснюватися</a:t>
            </a:r>
            <a:r>
              <a:rPr lang="ru-RU" sz="2000" b="1" dirty="0"/>
              <a:t> </a:t>
            </a:r>
            <a:r>
              <a:rPr lang="ru-RU" sz="2000" b="1" dirty="0" err="1"/>
              <a:t>одноразовим</a:t>
            </a:r>
            <a:r>
              <a:rPr lang="ru-RU" sz="2000" b="1" dirty="0"/>
              <a:t> </a:t>
            </a:r>
            <a:r>
              <a:rPr lang="ru-RU" sz="2000" b="1" dirty="0" err="1"/>
              <a:t>платежем</a:t>
            </a:r>
            <a:r>
              <a:rPr lang="ru-RU" sz="2000" b="1" dirty="0"/>
              <a:t>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періодичними</a:t>
            </a:r>
            <a:r>
              <a:rPr lang="ru-RU" sz="2000" b="1" dirty="0"/>
              <a:t> платежами.</a:t>
            </a:r>
          </a:p>
          <a:p>
            <a:endParaRPr lang="ru-RU" sz="1000" b="1" dirty="0"/>
          </a:p>
          <a:p>
            <a:pPr algn="r"/>
            <a:r>
              <a:rPr lang="ru-RU" sz="2000" dirty="0"/>
              <a:t>Договором </a:t>
            </a:r>
            <a:r>
              <a:rPr lang="ru-RU" sz="2000" dirty="0" err="1"/>
              <a:t>страхування</a:t>
            </a:r>
            <a:r>
              <a:rPr lang="ru-RU" sz="2000" dirty="0"/>
              <a:t> </a:t>
            </a:r>
            <a:r>
              <a:rPr lang="ru-RU" sz="2000" dirty="0" err="1"/>
              <a:t>можуть</a:t>
            </a:r>
            <a:r>
              <a:rPr lang="ru-RU" sz="2000" dirty="0"/>
              <a:t> </a:t>
            </a:r>
            <a:r>
              <a:rPr lang="ru-RU" sz="2000" dirty="0" err="1"/>
              <a:t>передбачатися</a:t>
            </a:r>
            <a:r>
              <a:rPr lang="ru-RU" sz="2000" dirty="0"/>
              <a:t> </a:t>
            </a:r>
            <a:r>
              <a:rPr lang="ru-RU" sz="2000" dirty="0" err="1"/>
              <a:t>наслідки</a:t>
            </a:r>
            <a:r>
              <a:rPr lang="ru-RU" sz="2000" dirty="0"/>
              <a:t> для </a:t>
            </a:r>
            <a:r>
              <a:rPr lang="ru-RU" sz="2000" dirty="0" err="1"/>
              <a:t>страхувальника</a:t>
            </a:r>
            <a:r>
              <a:rPr lang="ru-RU" sz="2000" dirty="0"/>
              <a:t> за </a:t>
            </a:r>
            <a:r>
              <a:rPr lang="ru-RU" sz="2000" dirty="0" err="1"/>
              <a:t>несвоєчасну</a:t>
            </a:r>
            <a:r>
              <a:rPr lang="ru-RU" sz="2000" dirty="0"/>
              <a:t> </a:t>
            </a:r>
            <a:r>
              <a:rPr lang="ru-RU" sz="2000" dirty="0" err="1"/>
              <a:t>сплату</a:t>
            </a:r>
            <a:r>
              <a:rPr lang="ru-RU" sz="2000" dirty="0"/>
              <a:t> </a:t>
            </a:r>
            <a:r>
              <a:rPr lang="ru-RU" sz="2000" dirty="0" err="1"/>
              <a:t>наступної</a:t>
            </a:r>
            <a:r>
              <a:rPr lang="ru-RU" sz="2000" dirty="0"/>
              <a:t> </a:t>
            </a:r>
            <a:r>
              <a:rPr lang="ru-RU" sz="2000" dirty="0" err="1"/>
              <a:t>частини</a:t>
            </a:r>
            <a:r>
              <a:rPr lang="ru-RU" sz="2000" dirty="0"/>
              <a:t> </a:t>
            </a:r>
            <a:r>
              <a:rPr lang="ru-RU" sz="2000" dirty="0" err="1"/>
              <a:t>страхової</a:t>
            </a:r>
            <a:r>
              <a:rPr lang="ru-RU" sz="2000" dirty="0"/>
              <a:t> </a:t>
            </a:r>
            <a:r>
              <a:rPr lang="ru-RU" sz="2000" dirty="0" err="1"/>
              <a:t>премії</a:t>
            </a:r>
            <a:r>
              <a:rPr lang="ru-RU" sz="2000" dirty="0"/>
              <a:t>.</a:t>
            </a:r>
          </a:p>
          <a:p>
            <a:pPr algn="r"/>
            <a:endParaRPr lang="ru-RU" sz="1000" dirty="0"/>
          </a:p>
          <a:p>
            <a:r>
              <a:rPr lang="ru-RU" sz="2000" b="1" dirty="0" err="1"/>
              <a:t>Якщо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</a:t>
            </a:r>
            <a:r>
              <a:rPr lang="ru-RU" sz="2000" b="1" dirty="0" err="1"/>
              <a:t>випадок</a:t>
            </a:r>
            <a:r>
              <a:rPr lang="ru-RU" sz="2000" b="1" dirty="0"/>
              <a:t> настав до моменту </a:t>
            </a:r>
            <a:r>
              <a:rPr lang="ru-RU" sz="2000" b="1" dirty="0" err="1"/>
              <a:t>сплати</a:t>
            </a:r>
            <a:r>
              <a:rPr lang="ru-RU" sz="2000" b="1" dirty="0"/>
              <a:t> </a:t>
            </a:r>
            <a:r>
              <a:rPr lang="ru-RU" sz="2000" b="1" dirty="0" err="1"/>
              <a:t>простроченої</a:t>
            </a:r>
            <a:r>
              <a:rPr lang="ru-RU" sz="2000" b="1" dirty="0"/>
              <a:t> </a:t>
            </a:r>
            <a:r>
              <a:rPr lang="ru-RU" sz="2000" b="1" dirty="0" err="1"/>
              <a:t>наступної</a:t>
            </a:r>
            <a:r>
              <a:rPr lang="ru-RU" sz="2000" b="1" dirty="0"/>
              <a:t> </a:t>
            </a:r>
            <a:r>
              <a:rPr lang="ru-RU" sz="2000" b="1" dirty="0" err="1"/>
              <a:t>частини</a:t>
            </a:r>
            <a:r>
              <a:rPr lang="ru-RU" sz="2000" b="1" dirty="0"/>
              <a:t> </a:t>
            </a:r>
            <a:r>
              <a:rPr lang="ru-RU" sz="2000" b="1" dirty="0" err="1"/>
              <a:t>страхової</a:t>
            </a:r>
            <a:r>
              <a:rPr lang="ru-RU" sz="2000" b="1" dirty="0"/>
              <a:t> </a:t>
            </a:r>
            <a:r>
              <a:rPr lang="ru-RU" sz="2000" b="1" dirty="0" err="1"/>
              <a:t>премії</a:t>
            </a:r>
            <a:r>
              <a:rPr lang="ru-RU" sz="2000" b="1" dirty="0"/>
              <a:t>, страховик </a:t>
            </a:r>
            <a:r>
              <a:rPr lang="ru-RU" sz="2000" b="1" dirty="0" err="1"/>
              <a:t>може</a:t>
            </a:r>
            <a:r>
              <a:rPr lang="ru-RU" sz="2000" b="1" dirty="0"/>
              <a:t> </a:t>
            </a:r>
            <a:r>
              <a:rPr lang="ru-RU" sz="2000" b="1" dirty="0" err="1"/>
              <a:t>вирахувати</a:t>
            </a:r>
            <a:r>
              <a:rPr lang="ru-RU" sz="2000" b="1" dirty="0"/>
              <a:t> суму </a:t>
            </a:r>
            <a:r>
              <a:rPr lang="ru-RU" sz="2000" b="1" dirty="0" err="1"/>
              <a:t>несплаченої</a:t>
            </a:r>
            <a:r>
              <a:rPr lang="ru-RU" sz="2000" b="1" dirty="0"/>
              <a:t> </a:t>
            </a:r>
            <a:r>
              <a:rPr lang="ru-RU" sz="2000" b="1" dirty="0" err="1"/>
              <a:t>премії</a:t>
            </a:r>
            <a:r>
              <a:rPr lang="ru-RU" sz="2000" b="1" dirty="0"/>
              <a:t> при </a:t>
            </a:r>
            <a:r>
              <a:rPr lang="ru-RU" sz="2000" b="1" dirty="0" err="1"/>
              <a:t>розрахунку</a:t>
            </a:r>
            <a:r>
              <a:rPr lang="ru-RU" sz="2000" b="1" dirty="0"/>
              <a:t> </a:t>
            </a:r>
            <a:r>
              <a:rPr lang="ru-RU" sz="2000" b="1" dirty="0" err="1"/>
              <a:t>страхової</a:t>
            </a:r>
            <a:r>
              <a:rPr lang="ru-RU" sz="2000" b="1" dirty="0"/>
              <a:t> </a:t>
            </a:r>
            <a:r>
              <a:rPr lang="ru-RU" sz="2000" b="1" dirty="0" err="1"/>
              <a:t>виплати</a:t>
            </a:r>
            <a:r>
              <a:rPr lang="ru-RU" sz="2000" b="1" dirty="0"/>
              <a:t>.</a:t>
            </a:r>
          </a:p>
          <a:p>
            <a:pPr algn="r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01049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Договір страхування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416496" y="497166"/>
            <a:ext cx="8568952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Укладення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Договір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укладається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виключно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письмовій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Цивільного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кодексу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встановлених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письмової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правочину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оформляється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паперовій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електронного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документа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створеного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Законом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"Про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електронний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документообіг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порядку,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передбаченому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законодавством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комерцію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u="sng" dirty="0">
              <a:solidFill>
                <a:srgbClr val="FF0000"/>
              </a:solidFill>
            </a:endParaRPr>
          </a:p>
          <a:p>
            <a:r>
              <a:rPr lang="ru-RU" b="1" u="sng" dirty="0">
                <a:solidFill>
                  <a:srgbClr val="FF0000"/>
                </a:solidFill>
              </a:rPr>
              <a:t>У </a:t>
            </a:r>
            <a:r>
              <a:rPr lang="ru-RU" b="1" u="sng" dirty="0" err="1">
                <a:solidFill>
                  <a:srgbClr val="FF0000"/>
                </a:solidFill>
              </a:rPr>
              <a:t>разі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недотримання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письмової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форми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договір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страхування</a:t>
            </a:r>
            <a:r>
              <a:rPr lang="ru-RU" b="1" u="sng" dirty="0">
                <a:solidFill>
                  <a:srgbClr val="FF0000"/>
                </a:solidFill>
              </a:rPr>
              <a:t> є </a:t>
            </a:r>
            <a:r>
              <a:rPr lang="ru-RU" b="1" u="sng" dirty="0" err="1">
                <a:solidFill>
                  <a:srgbClr val="FF0000"/>
                </a:solidFill>
              </a:rPr>
              <a:t>нікчемним</a:t>
            </a:r>
            <a:r>
              <a:rPr lang="ru-RU" b="1" u="sng" dirty="0">
                <a:solidFill>
                  <a:srgbClr val="FF0000"/>
                </a:solidFill>
              </a:rPr>
              <a:t>.</a:t>
            </a:r>
          </a:p>
          <a:p>
            <a:endParaRPr lang="ru-RU" b="1" dirty="0"/>
          </a:p>
          <a:p>
            <a:r>
              <a:rPr lang="ru-RU" b="1" dirty="0"/>
              <a:t>Страховик </a:t>
            </a:r>
            <a:r>
              <a:rPr lang="ru-RU" b="1" dirty="0" err="1"/>
              <a:t>має</a:t>
            </a:r>
            <a:r>
              <a:rPr lang="ru-RU" b="1" dirty="0"/>
              <a:t> право </a:t>
            </a:r>
            <a:r>
              <a:rPr lang="ru-RU" b="1" dirty="0" err="1"/>
              <a:t>укладати</a:t>
            </a:r>
            <a:r>
              <a:rPr lang="ru-RU" b="1" dirty="0"/>
              <a:t> договори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u="sng" dirty="0" err="1"/>
              <a:t>виключно</a:t>
            </a:r>
            <a:r>
              <a:rPr lang="ru-RU" b="1" dirty="0"/>
              <a:t> на </a:t>
            </a:r>
            <a:r>
              <a:rPr lang="ru-RU" b="1" dirty="0" err="1"/>
              <a:t>підставі</a:t>
            </a:r>
            <a:r>
              <a:rPr lang="ru-RU" b="1" dirty="0"/>
              <a:t> </a:t>
            </a:r>
            <a:r>
              <a:rPr lang="ru-RU" b="1" dirty="0" err="1"/>
              <a:t>ліцензії</a:t>
            </a:r>
            <a:r>
              <a:rPr lang="ru-RU" b="1" dirty="0"/>
              <a:t> на </a:t>
            </a:r>
            <a:r>
              <a:rPr lang="ru-RU" b="1" dirty="0" err="1"/>
              <a:t>здійснення</a:t>
            </a:r>
            <a:r>
              <a:rPr lang="ru-RU" b="1" dirty="0"/>
              <a:t> </a:t>
            </a:r>
            <a:r>
              <a:rPr lang="ru-RU" b="1" dirty="0" err="1"/>
              <a:t>діяльності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отриманої</a:t>
            </a:r>
            <a:r>
              <a:rPr lang="ru-RU" b="1" dirty="0"/>
              <a:t> за </a:t>
            </a:r>
            <a:r>
              <a:rPr lang="ru-RU" b="1" dirty="0" err="1"/>
              <a:t>відповідними</a:t>
            </a:r>
            <a:r>
              <a:rPr lang="ru-RU" b="1" dirty="0"/>
              <a:t> </a:t>
            </a:r>
            <a:r>
              <a:rPr lang="ru-RU" b="1" dirty="0" err="1"/>
              <a:t>класами</a:t>
            </a:r>
            <a:r>
              <a:rPr lang="ru-RU" b="1" dirty="0"/>
              <a:t> (</a:t>
            </a:r>
            <a:r>
              <a:rPr lang="ru-RU" b="1" dirty="0" err="1"/>
              <a:t>ризиками</a:t>
            </a:r>
            <a:r>
              <a:rPr lang="ru-RU" b="1" dirty="0"/>
              <a:t> у межах </a:t>
            </a:r>
            <a:r>
              <a:rPr lang="ru-RU" b="1" dirty="0" err="1"/>
              <a:t>відповідного</a:t>
            </a:r>
            <a:r>
              <a:rPr lang="ru-RU" b="1" dirty="0"/>
              <a:t> </a:t>
            </a:r>
            <a:r>
              <a:rPr lang="ru-RU" b="1" dirty="0" err="1"/>
              <a:t>класу</a:t>
            </a:r>
            <a:r>
              <a:rPr lang="ru-RU" b="1" dirty="0"/>
              <a:t>)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  <a:p>
            <a:pPr algn="just"/>
            <a:r>
              <a:rPr lang="ru-RU" dirty="0"/>
              <a:t> 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5456" y="4601759"/>
            <a:ext cx="8579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Факт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може</a:t>
            </a:r>
            <a:r>
              <a:rPr lang="ru-RU" b="1" dirty="0"/>
              <a:t> </a:t>
            </a:r>
            <a:r>
              <a:rPr lang="ru-RU" b="1" dirty="0" err="1"/>
              <a:t>посвідчуватися</a:t>
            </a:r>
            <a:r>
              <a:rPr lang="ru-RU" b="1" dirty="0"/>
              <a:t> </a:t>
            </a:r>
            <a:r>
              <a:rPr lang="ru-RU" b="1" dirty="0" err="1"/>
              <a:t>страховим</a:t>
            </a:r>
            <a:r>
              <a:rPr lang="ru-RU" b="1" dirty="0"/>
              <a:t> </a:t>
            </a:r>
            <a:r>
              <a:rPr lang="ru-RU" b="1" dirty="0" err="1"/>
              <a:t>полісом</a:t>
            </a:r>
            <a:r>
              <a:rPr lang="ru-RU" b="1" dirty="0"/>
              <a:t>, </a:t>
            </a:r>
            <a:r>
              <a:rPr lang="ru-RU" b="1" dirty="0" err="1"/>
              <a:t>сертифікатом</a:t>
            </a:r>
            <a:r>
              <a:rPr lang="ru-RU" b="1" dirty="0"/>
              <a:t>. </a:t>
            </a:r>
          </a:p>
          <a:p>
            <a:r>
              <a:rPr lang="ru-RU" b="1" dirty="0" err="1"/>
              <a:t>Договір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укладається</a:t>
            </a:r>
            <a:r>
              <a:rPr lang="ru-RU" b="1" dirty="0"/>
              <a:t> шляхом </a:t>
            </a:r>
            <a:r>
              <a:rPr lang="ru-RU" b="1" dirty="0" err="1"/>
              <a:t>приєднання</a:t>
            </a:r>
            <a:r>
              <a:rPr lang="ru-RU" b="1" dirty="0"/>
              <a:t> та в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/>
              <a:t>передбачених</a:t>
            </a:r>
            <a:r>
              <a:rPr lang="ru-RU" b="1" dirty="0"/>
              <a:t> законом </a:t>
            </a:r>
            <a:r>
              <a:rPr lang="ru-RU" b="1" dirty="0" err="1"/>
              <a:t>випадках</a:t>
            </a:r>
            <a:r>
              <a:rPr lang="ru-RU" b="1" dirty="0"/>
              <a:t>, </a:t>
            </a:r>
            <a:r>
              <a:rPr lang="ru-RU" b="1" dirty="0" err="1"/>
              <a:t>складається</a:t>
            </a:r>
            <a:r>
              <a:rPr lang="ru-RU" b="1" dirty="0"/>
              <a:t> з </a:t>
            </a:r>
            <a:r>
              <a:rPr lang="ru-RU" b="1" dirty="0" err="1"/>
              <a:t>публічної</a:t>
            </a:r>
            <a:r>
              <a:rPr lang="ru-RU" b="1" dirty="0"/>
              <a:t> </a:t>
            </a:r>
            <a:r>
              <a:rPr lang="ru-RU" b="1" dirty="0" err="1"/>
              <a:t>частини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якою</a:t>
            </a:r>
            <a:r>
              <a:rPr lang="ru-RU" b="1" dirty="0"/>
              <a:t> є </a:t>
            </a:r>
            <a:r>
              <a:rPr lang="ru-RU" b="1" dirty="0" err="1"/>
              <a:t>загальні</a:t>
            </a:r>
            <a:r>
              <a:rPr lang="ru-RU" b="1" dirty="0"/>
              <a:t> </a:t>
            </a:r>
            <a:r>
              <a:rPr lang="ru-RU" b="1" dirty="0" err="1"/>
              <a:t>умови</a:t>
            </a:r>
            <a:r>
              <a:rPr lang="ru-RU" b="1" dirty="0"/>
              <a:t> страхового продукту, та </a:t>
            </a:r>
            <a:r>
              <a:rPr lang="ru-RU" b="1" dirty="0" err="1"/>
              <a:t>індивідуальної</a:t>
            </a:r>
            <a:r>
              <a:rPr lang="ru-RU" b="1" dirty="0"/>
              <a:t> </a:t>
            </a:r>
            <a:r>
              <a:rPr lang="ru-RU" b="1" dirty="0" err="1"/>
              <a:t>частини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якою</a:t>
            </a:r>
            <a:r>
              <a:rPr lang="ru-RU" b="1" dirty="0"/>
              <a:t> </a:t>
            </a:r>
            <a:r>
              <a:rPr lang="ru-RU" b="1" dirty="0" err="1"/>
              <a:t>може</a:t>
            </a:r>
            <a:r>
              <a:rPr lang="ru-RU" b="1" dirty="0"/>
              <a:t> бути </a:t>
            </a:r>
            <a:r>
              <a:rPr lang="ru-RU" b="1" dirty="0" err="1"/>
              <a:t>страховий</a:t>
            </a:r>
            <a:r>
              <a:rPr lang="ru-RU" b="1" dirty="0"/>
              <a:t> </a:t>
            </a:r>
            <a:r>
              <a:rPr lang="ru-RU" b="1" dirty="0" err="1"/>
              <a:t>поліс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41343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568" y="836712"/>
            <a:ext cx="3571875" cy="300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Договір страхування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673224" y="620688"/>
            <a:ext cx="8568952" cy="57246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Строк і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територія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закінчується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раніше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закінчення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страхового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захисту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такому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договорі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uk-UA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У </a:t>
            </a:r>
            <a:r>
              <a:rPr lang="ru-RU" b="1" dirty="0" err="1">
                <a:solidFill>
                  <a:srgbClr val="FF0000"/>
                </a:solidFill>
              </a:rPr>
              <a:t>договорі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визначається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територія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географічна</a:t>
            </a:r>
            <a:r>
              <a:rPr lang="ru-RU" b="1" dirty="0">
                <a:solidFill>
                  <a:srgbClr val="FF0000"/>
                </a:solidFill>
              </a:rPr>
              <a:t> зона), на яку </a:t>
            </a:r>
            <a:r>
              <a:rPr lang="ru-RU" b="1" dirty="0" err="1">
                <a:solidFill>
                  <a:srgbClr val="FF0000"/>
                </a:solidFill>
              </a:rPr>
              <a:t>поширюється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покриття</a:t>
            </a:r>
            <a:r>
              <a:rPr lang="ru-RU" b="1" dirty="0">
                <a:solidFill>
                  <a:srgbClr val="FF0000"/>
                </a:solidFill>
              </a:rPr>
              <a:t> за 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а </a:t>
            </a:r>
            <a:r>
              <a:rPr lang="ru-RU" b="1" dirty="0" err="1">
                <a:solidFill>
                  <a:srgbClr val="FF0000"/>
                </a:solidFill>
              </a:rPr>
              <a:t>також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обмеження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щодо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конкретних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територій</a:t>
            </a:r>
            <a:r>
              <a:rPr lang="ru-RU" b="1" dirty="0">
                <a:solidFill>
                  <a:srgbClr val="FF0000"/>
                </a:solidFill>
              </a:rPr>
              <a:t>, на </a:t>
            </a:r>
            <a:r>
              <a:rPr lang="ru-RU" b="1" dirty="0" err="1">
                <a:solidFill>
                  <a:srgbClr val="FF0000"/>
                </a:solidFill>
              </a:rPr>
              <a:t>які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покриття</a:t>
            </a:r>
            <a:r>
              <a:rPr lang="ru-RU" b="1" dirty="0">
                <a:solidFill>
                  <a:srgbClr val="FF0000"/>
                </a:solidFill>
              </a:rPr>
              <a:t> не </a:t>
            </a:r>
            <a:r>
              <a:rPr lang="ru-RU" b="1" dirty="0" err="1">
                <a:solidFill>
                  <a:srgbClr val="FF0000"/>
                </a:solidFill>
              </a:rPr>
              <a:t>поширюється</a:t>
            </a:r>
            <a:r>
              <a:rPr lang="ru-RU" b="1" dirty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96816" y="1124744"/>
            <a:ext cx="63931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Строк </a:t>
            </a:r>
            <a:r>
              <a:rPr lang="ru-RU" b="1" dirty="0" err="1"/>
              <a:t>дії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встановлюється</a:t>
            </a:r>
            <a:r>
              <a:rPr lang="ru-RU" b="1" dirty="0"/>
              <a:t> за </a:t>
            </a:r>
            <a:r>
              <a:rPr lang="ru-RU" b="1" dirty="0" err="1"/>
              <a:t>згодою</a:t>
            </a:r>
            <a:r>
              <a:rPr lang="ru-RU" b="1" dirty="0"/>
              <a:t> страховика і </a:t>
            </a:r>
            <a:r>
              <a:rPr lang="ru-RU" b="1" dirty="0" err="1"/>
              <a:t>страхувальника</a:t>
            </a:r>
            <a:r>
              <a:rPr lang="ru-RU" b="1" dirty="0"/>
              <a:t> та </a:t>
            </a:r>
            <a:r>
              <a:rPr lang="ru-RU" b="1" dirty="0" err="1"/>
              <a:t>зазначається</a:t>
            </a:r>
            <a:r>
              <a:rPr lang="ru-RU" b="1" dirty="0"/>
              <a:t> в </a:t>
            </a:r>
            <a:r>
              <a:rPr lang="ru-RU" b="1" dirty="0" err="1"/>
              <a:t>договорі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  <a:p>
            <a:endParaRPr lang="ru-RU" dirty="0"/>
          </a:p>
          <a:p>
            <a:r>
              <a:rPr lang="ru-RU" dirty="0" err="1"/>
              <a:t>Якщо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законодавством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не </a:t>
            </a:r>
            <a:r>
              <a:rPr lang="ru-RU" dirty="0" err="1"/>
              <a:t>передбачено</a:t>
            </a:r>
            <a:r>
              <a:rPr lang="ru-RU" dirty="0"/>
              <a:t> </a:t>
            </a:r>
            <a:r>
              <a:rPr lang="ru-RU" dirty="0" err="1"/>
              <a:t>інше</a:t>
            </a:r>
            <a:r>
              <a:rPr lang="ru-RU" dirty="0"/>
              <a:t>, </a:t>
            </a:r>
            <a:r>
              <a:rPr lang="ru-RU" dirty="0" err="1"/>
              <a:t>договір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набирає</a:t>
            </a:r>
            <a:r>
              <a:rPr lang="ru-RU" dirty="0"/>
              <a:t> </a:t>
            </a:r>
            <a:r>
              <a:rPr lang="ru-RU" dirty="0" err="1"/>
              <a:t>чинності</a:t>
            </a:r>
            <a:r>
              <a:rPr lang="ru-RU" dirty="0"/>
              <a:t> з 0 годин дня, </a:t>
            </a:r>
            <a:r>
              <a:rPr lang="ru-RU" dirty="0" err="1"/>
              <a:t>наступного</a:t>
            </a:r>
            <a:r>
              <a:rPr lang="ru-RU" dirty="0"/>
              <a:t> за днем </a:t>
            </a:r>
            <a:r>
              <a:rPr lang="ru-RU" dirty="0" err="1"/>
              <a:t>укладення</a:t>
            </a:r>
            <a:r>
              <a:rPr lang="ru-RU" dirty="0"/>
              <a:t> договору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сплати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першої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 (у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сплати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 </a:t>
            </a:r>
            <a:r>
              <a:rPr lang="ru-RU" dirty="0" err="1"/>
              <a:t>частинами</a:t>
            </a:r>
            <a:r>
              <a:rPr lang="ru-RU" dirty="0"/>
              <a:t>), та </a:t>
            </a:r>
            <a:r>
              <a:rPr lang="ru-RU" dirty="0" err="1"/>
              <a:t>закінчується</a:t>
            </a:r>
            <a:r>
              <a:rPr lang="ru-RU" dirty="0"/>
              <a:t> о 24 </a:t>
            </a:r>
            <a:r>
              <a:rPr lang="ru-RU" dirty="0" err="1"/>
              <a:t>годині</a:t>
            </a:r>
            <a:r>
              <a:rPr lang="ru-RU" dirty="0"/>
              <a:t> </a:t>
            </a:r>
            <a:r>
              <a:rPr lang="ru-RU" dirty="0" err="1"/>
              <a:t>дати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зазначена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як дата </a:t>
            </a:r>
            <a:r>
              <a:rPr lang="ru-RU" dirty="0" err="1"/>
              <a:t>закінчення</a:t>
            </a:r>
            <a:r>
              <a:rPr lang="ru-RU" dirty="0"/>
              <a:t> строку </a:t>
            </a:r>
            <a:r>
              <a:rPr lang="ru-RU" dirty="0" err="1"/>
              <a:t>дії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30294565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Договір страхування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96642"/>
            <a:ext cx="93610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СТРАХОВА ВИПЛАТА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7815" y="1196752"/>
            <a:ext cx="740069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>
                <a:solidFill>
                  <a:prstClr val="black"/>
                </a:solidFill>
              </a:rPr>
              <a:t>Страхові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виплати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здійснюються</a:t>
            </a:r>
            <a:r>
              <a:rPr lang="ru-RU" b="1" dirty="0">
                <a:solidFill>
                  <a:prstClr val="black"/>
                </a:solidFill>
              </a:rPr>
              <a:t> у порядку, </a:t>
            </a:r>
            <a:r>
              <a:rPr lang="ru-RU" b="1" dirty="0" err="1">
                <a:solidFill>
                  <a:prstClr val="black"/>
                </a:solidFill>
              </a:rPr>
              <a:t>визначеному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страховим</a:t>
            </a:r>
            <a:r>
              <a:rPr lang="ru-RU" b="1" dirty="0">
                <a:solidFill>
                  <a:prstClr val="black"/>
                </a:solidFill>
              </a:rPr>
              <a:t> продуктом та договором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якщо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інше</a:t>
            </a:r>
            <a:r>
              <a:rPr lang="ru-RU" b="1" dirty="0">
                <a:solidFill>
                  <a:prstClr val="black"/>
                </a:solidFill>
              </a:rPr>
              <a:t> не </a:t>
            </a:r>
            <a:r>
              <a:rPr lang="ru-RU" b="1" dirty="0" err="1">
                <a:solidFill>
                  <a:prstClr val="black"/>
                </a:solidFill>
              </a:rPr>
              <a:t>передбачено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законодавством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  <a:p>
            <a:pPr algn="just"/>
            <a:endParaRPr lang="ru-RU" b="1" dirty="0">
              <a:solidFill>
                <a:prstClr val="black"/>
              </a:solidFill>
            </a:endParaRP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Страхова </a:t>
            </a:r>
            <a:r>
              <a:rPr lang="ru-RU" b="1" dirty="0" err="1">
                <a:solidFill>
                  <a:srgbClr val="FF0000"/>
                </a:solidFill>
              </a:rPr>
              <a:t>виплата</a:t>
            </a:r>
            <a:r>
              <a:rPr lang="ru-RU" b="1" dirty="0">
                <a:solidFill>
                  <a:srgbClr val="FF0000"/>
                </a:solidFill>
              </a:rPr>
              <a:t> не </a:t>
            </a:r>
            <a:r>
              <a:rPr lang="ru-RU" b="1" dirty="0" err="1">
                <a:solidFill>
                  <a:srgbClr val="FF0000"/>
                </a:solidFill>
              </a:rPr>
              <a:t>може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перевищувати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розмір</a:t>
            </a:r>
            <a:r>
              <a:rPr lang="ru-RU" b="1" dirty="0">
                <a:solidFill>
                  <a:srgbClr val="FF0000"/>
                </a:solidFill>
              </a:rPr>
              <a:t> прямого </a:t>
            </a:r>
            <a:r>
              <a:rPr lang="ru-RU" b="1" dirty="0" err="1">
                <a:solidFill>
                  <a:srgbClr val="FF0000"/>
                </a:solidFill>
              </a:rPr>
              <a:t>збитку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заподіяного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страхувальнику</a:t>
            </a:r>
            <a:r>
              <a:rPr lang="ru-RU" b="1" dirty="0">
                <a:solidFill>
                  <a:srgbClr val="FF0000"/>
                </a:solidFill>
              </a:rPr>
              <a:t> та/</a:t>
            </a:r>
            <a:r>
              <a:rPr lang="ru-RU" b="1" dirty="0" err="1">
                <a:solidFill>
                  <a:srgbClr val="FF0000"/>
                </a:solidFill>
              </a:rPr>
              <a:t>або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іншій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особі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передбаченій</a:t>
            </a:r>
            <a:r>
              <a:rPr lang="ru-RU" b="1" dirty="0">
                <a:solidFill>
                  <a:srgbClr val="FF0000"/>
                </a:solidFill>
              </a:rPr>
              <a:t> 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. </a:t>
            </a:r>
            <a:r>
              <a:rPr lang="ru-RU" b="1" dirty="0" err="1">
                <a:solidFill>
                  <a:srgbClr val="FF0000"/>
                </a:solidFill>
              </a:rPr>
              <a:t>Непрямі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збитки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вважаються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застрахованими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якщо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це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передбачено</a:t>
            </a:r>
            <a:r>
              <a:rPr lang="ru-RU" b="1" dirty="0">
                <a:solidFill>
                  <a:srgbClr val="FF0000"/>
                </a:solidFill>
              </a:rPr>
              <a:t> 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. У </a:t>
            </a:r>
            <a:r>
              <a:rPr lang="ru-RU" b="1" dirty="0" err="1">
                <a:solidFill>
                  <a:srgbClr val="FF0000"/>
                </a:solidFill>
              </a:rPr>
              <a:t>разі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якщо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страхова</a:t>
            </a:r>
            <a:r>
              <a:rPr lang="ru-RU" b="1" dirty="0">
                <a:solidFill>
                  <a:srgbClr val="FF0000"/>
                </a:solidFill>
              </a:rPr>
              <a:t> сума становить </a:t>
            </a:r>
            <a:r>
              <a:rPr lang="ru-RU" b="1" dirty="0" err="1">
                <a:solidFill>
                  <a:srgbClr val="FF0000"/>
                </a:solidFill>
              </a:rPr>
              <a:t>певну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частку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дійсної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вартості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застрахованого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страхова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виплата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виплачується</a:t>
            </a:r>
            <a:r>
              <a:rPr lang="ru-RU" b="1" dirty="0">
                <a:solidFill>
                  <a:srgbClr val="FF0000"/>
                </a:solidFill>
              </a:rPr>
              <a:t> у </a:t>
            </a:r>
            <a:r>
              <a:rPr lang="ru-RU" b="1" dirty="0" err="1">
                <a:solidFill>
                  <a:srgbClr val="FF0000"/>
                </a:solidFill>
              </a:rPr>
              <a:t>такій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самій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частці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дійсної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вартості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застрахованого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якщо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інше</a:t>
            </a:r>
            <a:r>
              <a:rPr lang="ru-RU" b="1" dirty="0">
                <a:solidFill>
                  <a:srgbClr val="FF0000"/>
                </a:solidFill>
              </a:rPr>
              <a:t> не </a:t>
            </a:r>
            <a:r>
              <a:rPr lang="ru-RU" b="1" dirty="0" err="1">
                <a:solidFill>
                  <a:srgbClr val="FF0000"/>
                </a:solidFill>
              </a:rPr>
              <a:t>передбачено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умовами</a:t>
            </a:r>
            <a:r>
              <a:rPr lang="ru-RU" b="1" dirty="0">
                <a:solidFill>
                  <a:srgbClr val="FF0000"/>
                </a:solidFill>
              </a:rPr>
              <a:t> договору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pPr algn="just"/>
            <a:endParaRPr lang="ru-RU" b="1" dirty="0">
              <a:solidFill>
                <a:prstClr val="black"/>
              </a:solidFill>
            </a:endParaRPr>
          </a:p>
          <a:p>
            <a:pPr algn="just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297" y="506243"/>
            <a:ext cx="1950406" cy="3669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76536" y="4735666"/>
            <a:ext cx="88002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майно</a:t>
            </a:r>
            <a:r>
              <a:rPr lang="ru-RU" b="1" dirty="0"/>
              <a:t> застраховано у </a:t>
            </a:r>
            <a:r>
              <a:rPr lang="ru-RU" b="1" dirty="0" err="1"/>
              <a:t>кількох</a:t>
            </a:r>
            <a:r>
              <a:rPr lang="ru-RU" b="1" dirty="0"/>
              <a:t> </a:t>
            </a:r>
            <a:r>
              <a:rPr lang="ru-RU" b="1" dirty="0" err="1"/>
              <a:t>страховиків</a:t>
            </a:r>
            <a:r>
              <a:rPr lang="ru-RU" b="1" dirty="0"/>
              <a:t> і </a:t>
            </a:r>
            <a:r>
              <a:rPr lang="ru-RU" b="1" dirty="0" err="1"/>
              <a:t>загальна</a:t>
            </a:r>
            <a:r>
              <a:rPr lang="ru-RU" b="1" dirty="0"/>
              <a:t> </a:t>
            </a:r>
            <a:r>
              <a:rPr lang="ru-RU" b="1" dirty="0" err="1"/>
              <a:t>страхова</a:t>
            </a:r>
            <a:r>
              <a:rPr lang="ru-RU" b="1" dirty="0"/>
              <a:t> сума </a:t>
            </a:r>
            <a:r>
              <a:rPr lang="ru-RU" b="1" dirty="0" err="1"/>
              <a:t>перевищує</a:t>
            </a:r>
            <a:r>
              <a:rPr lang="ru-RU" b="1" dirty="0"/>
              <a:t> </a:t>
            </a:r>
            <a:r>
              <a:rPr lang="ru-RU" b="1" dirty="0" err="1"/>
              <a:t>дійсну</a:t>
            </a:r>
            <a:r>
              <a:rPr lang="ru-RU" b="1" dirty="0"/>
              <a:t> </a:t>
            </a:r>
            <a:r>
              <a:rPr lang="ru-RU" b="1" dirty="0" err="1"/>
              <a:t>вартість</a:t>
            </a:r>
            <a:r>
              <a:rPr lang="ru-RU" b="1" dirty="0"/>
              <a:t> майна, </a:t>
            </a:r>
            <a:r>
              <a:rPr lang="ru-RU" b="1" dirty="0" err="1"/>
              <a:t>страхова</a:t>
            </a:r>
            <a:r>
              <a:rPr lang="ru-RU" b="1" dirty="0"/>
              <a:t> </a:t>
            </a:r>
            <a:r>
              <a:rPr lang="ru-RU" b="1" dirty="0" err="1"/>
              <a:t>виплата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виплачується</a:t>
            </a:r>
            <a:r>
              <a:rPr lang="ru-RU" b="1" dirty="0"/>
              <a:t> </a:t>
            </a:r>
            <a:r>
              <a:rPr lang="ru-RU" b="1" dirty="0" err="1"/>
              <a:t>всіма</a:t>
            </a:r>
            <a:r>
              <a:rPr lang="ru-RU" b="1" dirty="0"/>
              <a:t> страховиками, не </a:t>
            </a:r>
            <a:r>
              <a:rPr lang="ru-RU" b="1" dirty="0" err="1"/>
              <a:t>може</a:t>
            </a:r>
            <a:r>
              <a:rPr lang="ru-RU" b="1" dirty="0"/>
              <a:t> </a:t>
            </a:r>
            <a:r>
              <a:rPr lang="ru-RU" b="1" dirty="0" err="1"/>
              <a:t>перевищувати</a:t>
            </a:r>
            <a:r>
              <a:rPr lang="ru-RU" b="1" dirty="0"/>
              <a:t> </a:t>
            </a:r>
            <a:r>
              <a:rPr lang="ru-RU" b="1" dirty="0" err="1"/>
              <a:t>дійсну</a:t>
            </a:r>
            <a:r>
              <a:rPr lang="ru-RU" b="1" dirty="0"/>
              <a:t> </a:t>
            </a:r>
            <a:r>
              <a:rPr lang="ru-RU" b="1" dirty="0" err="1"/>
              <a:t>вартість</a:t>
            </a:r>
            <a:r>
              <a:rPr lang="ru-RU" b="1" dirty="0"/>
              <a:t> майна. При </a:t>
            </a:r>
            <a:r>
              <a:rPr lang="ru-RU" b="1" dirty="0" err="1"/>
              <a:t>цьому</a:t>
            </a:r>
            <a:r>
              <a:rPr lang="ru-RU" b="1" dirty="0"/>
              <a:t> </a:t>
            </a:r>
            <a:r>
              <a:rPr lang="ru-RU" b="1" dirty="0" err="1"/>
              <a:t>кожний</a:t>
            </a:r>
            <a:r>
              <a:rPr lang="ru-RU" b="1" dirty="0"/>
              <a:t> страховик </a:t>
            </a:r>
            <a:r>
              <a:rPr lang="ru-RU" b="1" dirty="0" err="1"/>
              <a:t>здійснює</a:t>
            </a:r>
            <a:r>
              <a:rPr lang="ru-RU" b="1" dirty="0"/>
              <a:t> </a:t>
            </a:r>
            <a:r>
              <a:rPr lang="ru-RU" b="1" dirty="0" err="1"/>
              <a:t>виплату</a:t>
            </a:r>
            <a:r>
              <a:rPr lang="ru-RU" b="1" dirty="0"/>
              <a:t> </a:t>
            </a:r>
            <a:r>
              <a:rPr lang="ru-RU" b="1" dirty="0" err="1"/>
              <a:t>пропорційно</a:t>
            </a:r>
            <a:r>
              <a:rPr lang="ru-RU" b="1" dirty="0"/>
              <a:t> до </a:t>
            </a:r>
            <a:r>
              <a:rPr lang="ru-RU" b="1" dirty="0" err="1"/>
              <a:t>розміру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суми</a:t>
            </a:r>
            <a:r>
              <a:rPr lang="ru-RU" b="1" dirty="0"/>
              <a:t> за </a:t>
            </a:r>
            <a:r>
              <a:rPr lang="ru-RU" b="1" dirty="0" err="1"/>
              <a:t>укладеним</a:t>
            </a:r>
            <a:r>
              <a:rPr lang="ru-RU" b="1" dirty="0"/>
              <a:t> ним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7056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Вимоги до укладення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СТРАХУВАННЯ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продукт,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пропонується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клієнту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потребам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укладення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 (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на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підставі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отриманої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з’ясувати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потреби та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метою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 та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 (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запропонувати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клієнту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заповнити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заяву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встановленою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страховиком формою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потреби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специфіки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складності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страхового продукту та/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типу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6" y="4953892"/>
            <a:ext cx="2371725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36776" y="4721662"/>
            <a:ext cx="6719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Перед </a:t>
            </a:r>
            <a:r>
              <a:rPr lang="ru-RU" b="1" dirty="0" err="1"/>
              <a:t>укладенням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страховик (</a:t>
            </a:r>
            <a:r>
              <a:rPr lang="ru-RU" b="1" dirty="0" err="1"/>
              <a:t>страховий</a:t>
            </a:r>
            <a:r>
              <a:rPr lang="ru-RU" b="1" dirty="0"/>
              <a:t> </a:t>
            </a:r>
            <a:r>
              <a:rPr lang="ru-RU" b="1" dirty="0" err="1"/>
              <a:t>посередник</a:t>
            </a:r>
            <a:r>
              <a:rPr lang="ru-RU" b="1" dirty="0"/>
              <a:t>)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забезпечити</a:t>
            </a:r>
            <a:r>
              <a:rPr lang="ru-RU" b="1" dirty="0"/>
              <a:t> </a:t>
            </a:r>
            <a:r>
              <a:rPr lang="ru-RU" b="1" dirty="0" err="1"/>
              <a:t>клієнта</a:t>
            </a:r>
            <a:r>
              <a:rPr lang="ru-RU" b="1" dirty="0"/>
              <a:t> доступною та </a:t>
            </a:r>
            <a:r>
              <a:rPr lang="ru-RU" b="1" dirty="0" err="1"/>
              <a:t>вичерпною</a:t>
            </a:r>
            <a:r>
              <a:rPr lang="ru-RU" b="1" dirty="0"/>
              <a:t> </a:t>
            </a:r>
            <a:r>
              <a:rPr lang="ru-RU" b="1" dirty="0" err="1"/>
              <a:t>інформацією</a:t>
            </a:r>
            <a:r>
              <a:rPr lang="ru-RU" b="1" dirty="0"/>
              <a:t> про </a:t>
            </a:r>
            <a:r>
              <a:rPr lang="ru-RU" b="1" dirty="0" err="1"/>
              <a:t>страховий</a:t>
            </a:r>
            <a:r>
              <a:rPr lang="ru-RU" b="1" dirty="0"/>
              <a:t> продукт, про страховика та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страховий</a:t>
            </a:r>
            <a:r>
              <a:rPr lang="ru-RU" b="1" dirty="0"/>
              <a:t> продукт </a:t>
            </a:r>
            <a:r>
              <a:rPr lang="ru-RU" b="1" dirty="0" err="1"/>
              <a:t>реалізується</a:t>
            </a:r>
            <a:r>
              <a:rPr lang="ru-RU" b="1" dirty="0"/>
              <a:t> через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, з метою </a:t>
            </a:r>
            <a:r>
              <a:rPr lang="ru-RU" b="1" dirty="0" err="1"/>
              <a:t>прийняття</a:t>
            </a:r>
            <a:r>
              <a:rPr lang="ru-RU" b="1" dirty="0"/>
              <a:t> </a:t>
            </a:r>
            <a:r>
              <a:rPr lang="ru-RU" b="1" dirty="0" err="1"/>
              <a:t>клієнтом</a:t>
            </a:r>
            <a:r>
              <a:rPr lang="ru-RU" b="1" dirty="0"/>
              <a:t> </a:t>
            </a:r>
            <a:r>
              <a:rPr lang="ru-RU" b="1" dirty="0" err="1"/>
              <a:t>усвідомленого</a:t>
            </a:r>
            <a:r>
              <a:rPr lang="ru-RU" b="1" dirty="0"/>
              <a:t> </a:t>
            </a:r>
            <a:r>
              <a:rPr lang="ru-RU" b="1" dirty="0" err="1"/>
              <a:t>рішення</a:t>
            </a:r>
            <a:r>
              <a:rPr lang="ru-RU" b="1" dirty="0"/>
              <a:t> про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389262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Договір страхування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673224" y="620688"/>
            <a:ext cx="8568952" cy="57246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ПОРЯДОК ТА УМОВИ ЗДІЙСНЕННЯ СТРАХОВИХ ВИПЛАТ</a:t>
            </a:r>
          </a:p>
          <a:p>
            <a:r>
              <a:rPr lang="ru-RU" b="1" dirty="0"/>
              <a:t>      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визначається</a:t>
            </a:r>
            <a:r>
              <a:rPr lang="ru-RU" b="1" dirty="0"/>
              <a:t> </a:t>
            </a:r>
            <a:r>
              <a:rPr lang="ru-RU" b="1" dirty="0" err="1"/>
              <a:t>перелік</a:t>
            </a:r>
            <a:r>
              <a:rPr lang="ru-RU" b="1" dirty="0"/>
              <a:t> </a:t>
            </a:r>
            <a:r>
              <a:rPr lang="ru-RU" b="1" dirty="0" err="1"/>
              <a:t>документів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підтверджують</a:t>
            </a:r>
            <a:r>
              <a:rPr lang="ru-RU" b="1" dirty="0"/>
              <a:t> факт та </a:t>
            </a:r>
            <a:r>
              <a:rPr lang="ru-RU" b="1" dirty="0" err="1"/>
              <a:t>обставини</a:t>
            </a:r>
            <a:r>
              <a:rPr lang="ru-RU" b="1" dirty="0"/>
              <a:t> </a:t>
            </a:r>
            <a:r>
              <a:rPr lang="ru-RU" b="1" dirty="0" err="1"/>
              <a:t>настання</a:t>
            </a:r>
            <a:r>
              <a:rPr lang="ru-RU" b="1" dirty="0"/>
              <a:t> страхового </a:t>
            </a:r>
            <a:r>
              <a:rPr lang="ru-RU" b="1" dirty="0" err="1"/>
              <a:t>випадку</a:t>
            </a:r>
            <a:r>
              <a:rPr lang="ru-RU" b="1" dirty="0"/>
              <a:t> і </a:t>
            </a:r>
            <a:r>
              <a:rPr lang="ru-RU" b="1" dirty="0" err="1"/>
              <a:t>розмір</a:t>
            </a:r>
            <a:r>
              <a:rPr lang="ru-RU" b="1" dirty="0"/>
              <a:t> </a:t>
            </a:r>
            <a:r>
              <a:rPr lang="ru-RU" b="1" dirty="0" err="1"/>
              <a:t>заподіяної</a:t>
            </a:r>
            <a:r>
              <a:rPr lang="ru-RU" b="1" dirty="0"/>
              <a:t> </a:t>
            </a:r>
            <a:r>
              <a:rPr lang="ru-RU" b="1" dirty="0" err="1"/>
              <a:t>шкоди</a:t>
            </a:r>
            <a:r>
              <a:rPr lang="ru-RU" b="1" dirty="0"/>
              <a:t> (</a:t>
            </a:r>
            <a:r>
              <a:rPr lang="ru-RU" b="1" dirty="0" err="1"/>
              <a:t>збитку</a:t>
            </a:r>
            <a:r>
              <a:rPr lang="ru-RU" b="1" dirty="0"/>
              <a:t>), а </a:t>
            </a:r>
            <a:r>
              <a:rPr lang="ru-RU" b="1" dirty="0" err="1"/>
              <a:t>також</a:t>
            </a:r>
            <a:r>
              <a:rPr lang="ru-RU" b="1" dirty="0"/>
              <a:t> форма, </a:t>
            </a:r>
            <a:r>
              <a:rPr lang="ru-RU" b="1" dirty="0" err="1"/>
              <a:t>спосіб</a:t>
            </a:r>
            <a:r>
              <a:rPr lang="ru-RU" b="1" dirty="0"/>
              <a:t> та порядок </a:t>
            </a:r>
            <a:r>
              <a:rPr lang="ru-RU" b="1" dirty="0" err="1"/>
              <a:t>подання</a:t>
            </a:r>
            <a:r>
              <a:rPr lang="ru-RU" b="1" dirty="0"/>
              <a:t> таких </a:t>
            </a:r>
            <a:r>
              <a:rPr lang="ru-RU" b="1" dirty="0" err="1"/>
              <a:t>документів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інше</a:t>
            </a:r>
            <a:r>
              <a:rPr lang="ru-RU" b="1" dirty="0"/>
              <a:t> не </a:t>
            </a:r>
            <a:r>
              <a:rPr lang="ru-RU" b="1" dirty="0" err="1"/>
              <a:t>передбачено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.</a:t>
            </a:r>
          </a:p>
          <a:p>
            <a:r>
              <a:rPr lang="ru-RU" dirty="0"/>
              <a:t>       </a:t>
            </a:r>
            <a:r>
              <a:rPr lang="ru-RU" dirty="0" err="1">
                <a:solidFill>
                  <a:srgbClr val="FF0000"/>
                </a:solidFill>
              </a:rPr>
              <a:t>Обов’язок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підтвердження</a:t>
            </a:r>
            <a:r>
              <a:rPr lang="ru-RU" dirty="0">
                <a:solidFill>
                  <a:srgbClr val="FF0000"/>
                </a:solidFill>
              </a:rPr>
              <a:t> факту </a:t>
            </a:r>
            <a:r>
              <a:rPr lang="ru-RU" dirty="0" err="1">
                <a:solidFill>
                  <a:srgbClr val="FF0000"/>
                </a:solidFill>
              </a:rPr>
              <a:t>настання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події</a:t>
            </a:r>
            <a:r>
              <a:rPr lang="ru-RU" dirty="0">
                <a:solidFill>
                  <a:srgbClr val="FF0000"/>
                </a:solidFill>
              </a:rPr>
              <a:t>, яка </a:t>
            </a:r>
            <a:r>
              <a:rPr lang="ru-RU" dirty="0" err="1">
                <a:solidFill>
                  <a:srgbClr val="FF0000"/>
                </a:solidFill>
              </a:rPr>
              <a:t>може</a:t>
            </a:r>
            <a:r>
              <a:rPr lang="ru-RU" dirty="0">
                <a:solidFill>
                  <a:srgbClr val="FF0000"/>
                </a:solidFill>
              </a:rPr>
              <a:t> бути </a:t>
            </a:r>
            <a:r>
              <a:rPr lang="ru-RU" dirty="0" err="1">
                <a:solidFill>
                  <a:srgbClr val="FF0000"/>
                </a:solidFill>
              </a:rPr>
              <a:t>визнана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страховим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випадком</a:t>
            </a:r>
            <a:r>
              <a:rPr lang="ru-RU" dirty="0">
                <a:solidFill>
                  <a:srgbClr val="FF0000"/>
                </a:solidFill>
              </a:rPr>
              <a:t> за договором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покладається</a:t>
            </a:r>
            <a:r>
              <a:rPr lang="ru-RU" dirty="0">
                <a:solidFill>
                  <a:srgbClr val="FF0000"/>
                </a:solidFill>
              </a:rPr>
              <a:t> на </a:t>
            </a:r>
            <a:r>
              <a:rPr lang="ru-RU" dirty="0" err="1">
                <a:solidFill>
                  <a:srgbClr val="FF0000"/>
                </a:solidFill>
              </a:rPr>
              <a:t>страхувальника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іншу</a:t>
            </a:r>
            <a:r>
              <a:rPr lang="ru-RU" dirty="0">
                <a:solidFill>
                  <a:srgbClr val="FF0000"/>
                </a:solidFill>
              </a:rPr>
              <a:t> особу, </a:t>
            </a:r>
            <a:r>
              <a:rPr lang="ru-RU" dirty="0" err="1">
                <a:solidFill>
                  <a:srgbClr val="FF0000"/>
                </a:solidFill>
              </a:rPr>
              <a:t>визначену</a:t>
            </a:r>
            <a:r>
              <a:rPr lang="ru-RU" dirty="0">
                <a:solidFill>
                  <a:srgbClr val="FF0000"/>
                </a:solidFill>
              </a:rPr>
              <a:t> договором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r>
              <a:rPr lang="ru-RU" b="1" dirty="0"/>
              <a:t>      У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настання</a:t>
            </a:r>
            <a:r>
              <a:rPr lang="ru-RU" b="1" dirty="0"/>
              <a:t> </a:t>
            </a:r>
            <a:r>
              <a:rPr lang="ru-RU" b="1" dirty="0" err="1"/>
              <a:t>події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має</a:t>
            </a:r>
            <a:r>
              <a:rPr lang="ru-RU" b="1" dirty="0"/>
              <a:t> </a:t>
            </a:r>
            <a:r>
              <a:rPr lang="ru-RU" b="1" dirty="0" err="1"/>
              <a:t>ознаки</a:t>
            </a:r>
            <a:r>
              <a:rPr lang="ru-RU" b="1" dirty="0"/>
              <a:t> страхового </a:t>
            </a:r>
            <a:r>
              <a:rPr lang="ru-RU" b="1" dirty="0" err="1"/>
              <a:t>випадку</a:t>
            </a:r>
            <a:r>
              <a:rPr lang="ru-RU" b="1" dirty="0"/>
              <a:t>, 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встановити</a:t>
            </a:r>
            <a:r>
              <a:rPr lang="ru-RU" b="1" dirty="0"/>
              <a:t> факт, причини та </a:t>
            </a:r>
            <a:r>
              <a:rPr lang="ru-RU" b="1" dirty="0" err="1"/>
              <a:t>обставини</a:t>
            </a:r>
            <a:r>
              <a:rPr lang="ru-RU" b="1" dirty="0"/>
              <a:t> </a:t>
            </a:r>
            <a:r>
              <a:rPr lang="ru-RU" b="1" dirty="0" err="1"/>
              <a:t>такої</a:t>
            </a:r>
            <a:r>
              <a:rPr lang="ru-RU" b="1" dirty="0"/>
              <a:t> </a:t>
            </a:r>
            <a:r>
              <a:rPr lang="ru-RU" b="1" dirty="0" err="1"/>
              <a:t>події</a:t>
            </a:r>
            <a:r>
              <a:rPr lang="ru-RU" b="1" dirty="0"/>
              <a:t> та </a:t>
            </a:r>
            <a:r>
              <a:rPr lang="ru-RU" b="1" dirty="0" err="1"/>
              <a:t>прийняти</a:t>
            </a:r>
            <a:r>
              <a:rPr lang="ru-RU" b="1" dirty="0"/>
              <a:t> з </a:t>
            </a:r>
            <a:r>
              <a:rPr lang="ru-RU" b="1" dirty="0" err="1"/>
              <a:t>урахуванням</a:t>
            </a:r>
            <a:r>
              <a:rPr lang="ru-RU" b="1" dirty="0"/>
              <a:t> умов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рішення</a:t>
            </a:r>
            <a:r>
              <a:rPr lang="ru-RU" b="1" dirty="0"/>
              <a:t> про </a:t>
            </a:r>
            <a:r>
              <a:rPr lang="ru-RU" b="1" dirty="0" err="1"/>
              <a:t>визнання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невизнання</a:t>
            </a:r>
            <a:r>
              <a:rPr lang="ru-RU" b="1" dirty="0"/>
              <a:t> </a:t>
            </a:r>
            <a:r>
              <a:rPr lang="ru-RU" b="1" dirty="0" err="1"/>
              <a:t>випадку</a:t>
            </a:r>
            <a:r>
              <a:rPr lang="ru-RU" b="1" dirty="0"/>
              <a:t> </a:t>
            </a:r>
            <a:r>
              <a:rPr lang="ru-RU" b="1" dirty="0" err="1"/>
              <a:t>страховим</a:t>
            </a:r>
            <a:r>
              <a:rPr lang="ru-RU" b="1" dirty="0"/>
              <a:t>.</a:t>
            </a:r>
          </a:p>
          <a:p>
            <a:r>
              <a:rPr lang="ru-RU" dirty="0"/>
              <a:t>      </a:t>
            </a:r>
            <a:r>
              <a:rPr lang="ru-RU" dirty="0" err="1">
                <a:solidFill>
                  <a:srgbClr val="FF0000"/>
                </a:solidFill>
              </a:rPr>
              <a:t>Здійснення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виплати</a:t>
            </a:r>
            <a:r>
              <a:rPr lang="ru-RU" dirty="0">
                <a:solidFill>
                  <a:srgbClr val="FF0000"/>
                </a:solidFill>
              </a:rPr>
              <a:t> проводиться страховиком </a:t>
            </a:r>
            <a:r>
              <a:rPr lang="ru-RU" dirty="0" err="1">
                <a:solidFill>
                  <a:srgbClr val="FF0000"/>
                </a:solidFill>
              </a:rPr>
              <a:t>згідно</a:t>
            </a:r>
            <a:r>
              <a:rPr lang="ru-RU" dirty="0">
                <a:solidFill>
                  <a:srgbClr val="FF0000"/>
                </a:solidFill>
              </a:rPr>
              <a:t> з договором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 на </a:t>
            </a:r>
            <a:r>
              <a:rPr lang="ru-RU" dirty="0" err="1">
                <a:solidFill>
                  <a:srgbClr val="FF0000"/>
                </a:solidFill>
              </a:rPr>
              <a:t>підставі</a:t>
            </a:r>
            <a:r>
              <a:rPr lang="ru-RU" dirty="0">
                <a:solidFill>
                  <a:srgbClr val="FF0000"/>
                </a:solidFill>
              </a:rPr>
              <a:t> заяви </a:t>
            </a:r>
            <a:r>
              <a:rPr lang="ru-RU" dirty="0" err="1">
                <a:solidFill>
                  <a:srgbClr val="FF0000"/>
                </a:solidFill>
              </a:rPr>
              <a:t>страхувальника</a:t>
            </a:r>
            <a:r>
              <a:rPr lang="ru-RU" dirty="0">
                <a:solidFill>
                  <a:srgbClr val="FF0000"/>
                </a:solidFill>
              </a:rPr>
              <a:t> (</a:t>
            </a:r>
            <a:r>
              <a:rPr lang="ru-RU" dirty="0" err="1">
                <a:solidFill>
                  <a:srgbClr val="FF0000"/>
                </a:solidFill>
              </a:rPr>
              <a:t>його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правонаступника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третіх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осіб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визначених</a:t>
            </a:r>
            <a:r>
              <a:rPr lang="ru-RU" dirty="0">
                <a:solidFill>
                  <a:srgbClr val="FF0000"/>
                </a:solidFill>
              </a:rPr>
              <a:t> договором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) і </a:t>
            </a:r>
            <a:r>
              <a:rPr lang="ru-RU" dirty="0" err="1">
                <a:solidFill>
                  <a:srgbClr val="FF0000"/>
                </a:solidFill>
              </a:rPr>
              <a:t>рішення</a:t>
            </a:r>
            <a:r>
              <a:rPr lang="ru-RU" dirty="0">
                <a:solidFill>
                  <a:srgbClr val="FF0000"/>
                </a:solidFill>
              </a:rPr>
              <a:t> страховика про </a:t>
            </a:r>
            <a:r>
              <a:rPr lang="ru-RU" dirty="0" err="1">
                <a:solidFill>
                  <a:srgbClr val="FF0000"/>
                </a:solidFill>
              </a:rPr>
              <a:t>визнання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випадку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страховим</a:t>
            </a:r>
            <a:r>
              <a:rPr lang="ru-RU" dirty="0">
                <a:solidFill>
                  <a:srgbClr val="FF0000"/>
                </a:solidFill>
              </a:rPr>
              <a:t> та </a:t>
            </a:r>
            <a:r>
              <a:rPr lang="ru-RU" dirty="0" err="1">
                <a:solidFill>
                  <a:srgbClr val="FF0000"/>
                </a:solidFill>
              </a:rPr>
              <a:t>здійснення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виплати</a:t>
            </a:r>
            <a:r>
              <a:rPr lang="ru-RU" dirty="0">
                <a:solidFill>
                  <a:srgbClr val="FF0000"/>
                </a:solidFill>
              </a:rPr>
              <a:t> (страхового акта).</a:t>
            </a:r>
          </a:p>
          <a:p>
            <a:r>
              <a:rPr lang="ru-RU" dirty="0"/>
              <a:t>      </a:t>
            </a:r>
            <a:r>
              <a:rPr lang="ru-RU" b="1" dirty="0"/>
              <a:t>У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визнання</a:t>
            </a:r>
            <a:r>
              <a:rPr lang="ru-RU" b="1" dirty="0"/>
              <a:t> </a:t>
            </a:r>
            <a:r>
              <a:rPr lang="ru-RU" b="1" dirty="0" err="1"/>
              <a:t>випадку</a:t>
            </a:r>
            <a:r>
              <a:rPr lang="ru-RU" b="1" dirty="0"/>
              <a:t> </a:t>
            </a:r>
            <a:r>
              <a:rPr lang="ru-RU" b="1" dirty="0" err="1"/>
              <a:t>страховим</a:t>
            </a:r>
            <a:r>
              <a:rPr lang="ru-RU" b="1" dirty="0"/>
              <a:t> страховик </a:t>
            </a:r>
            <a:r>
              <a:rPr lang="ru-RU" b="1" dirty="0" err="1"/>
              <a:t>здійснює</a:t>
            </a:r>
            <a:r>
              <a:rPr lang="ru-RU" b="1" dirty="0"/>
              <a:t> </a:t>
            </a:r>
            <a:r>
              <a:rPr lang="ru-RU" b="1" dirty="0" err="1"/>
              <a:t>страхову</a:t>
            </a:r>
            <a:r>
              <a:rPr lang="ru-RU" b="1" dirty="0"/>
              <a:t> </a:t>
            </a:r>
            <a:r>
              <a:rPr lang="ru-RU" b="1" dirty="0" err="1"/>
              <a:t>виплату</a:t>
            </a:r>
            <a:r>
              <a:rPr lang="ru-RU" b="1" dirty="0"/>
              <a:t> </a:t>
            </a:r>
            <a:r>
              <a:rPr lang="ru-RU" b="1" dirty="0" err="1"/>
              <a:t>страхувальнику</a:t>
            </a:r>
            <a:r>
              <a:rPr lang="ru-RU" b="1" dirty="0"/>
              <a:t> (</a:t>
            </a:r>
            <a:r>
              <a:rPr lang="ru-RU" b="1" dirty="0" err="1"/>
              <a:t>іншій</a:t>
            </a:r>
            <a:r>
              <a:rPr lang="ru-RU" b="1" dirty="0"/>
              <a:t> </a:t>
            </a:r>
            <a:r>
              <a:rPr lang="ru-RU" b="1" dirty="0" err="1"/>
              <a:t>особі</a:t>
            </a:r>
            <a:r>
              <a:rPr lang="ru-RU" b="1" dirty="0"/>
              <a:t>, </a:t>
            </a:r>
            <a:r>
              <a:rPr lang="ru-RU" b="1" dirty="0" err="1"/>
              <a:t>визначеній</a:t>
            </a:r>
            <a:r>
              <a:rPr lang="ru-RU" b="1" dirty="0"/>
              <a:t>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) </a:t>
            </a:r>
            <a:r>
              <a:rPr lang="ru-RU" b="1" dirty="0" err="1"/>
              <a:t>відповідно</a:t>
            </a:r>
            <a:r>
              <a:rPr lang="ru-RU" b="1" dirty="0"/>
              <a:t> до умов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законодавства</a:t>
            </a:r>
            <a:r>
              <a:rPr lang="ru-RU" b="1" dirty="0"/>
              <a:t>.</a:t>
            </a:r>
          </a:p>
          <a:p>
            <a:pPr algn="just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0270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Договір страхування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668524" y="836712"/>
            <a:ext cx="8568952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ВІДМОВА У ЗДІЙСНЕННІ СТРАХОВИХ ВИПЛАТ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/>
              <a:t>Порядок </a:t>
            </a:r>
            <a:r>
              <a:rPr lang="ru-RU" b="1" dirty="0" err="1"/>
              <a:t>прийняття</a:t>
            </a:r>
            <a:r>
              <a:rPr lang="ru-RU" b="1" dirty="0"/>
              <a:t> страховиком </a:t>
            </a:r>
            <a:r>
              <a:rPr lang="ru-RU" b="1" dirty="0" err="1"/>
              <a:t>рішення</a:t>
            </a:r>
            <a:r>
              <a:rPr lang="ru-RU" b="1" dirty="0"/>
              <a:t> про </a:t>
            </a:r>
            <a:r>
              <a:rPr lang="ru-RU" b="1" dirty="0" err="1"/>
              <a:t>відмову</a:t>
            </a:r>
            <a:r>
              <a:rPr lang="ru-RU" b="1" dirty="0"/>
              <a:t> у </a:t>
            </a:r>
            <a:r>
              <a:rPr lang="ru-RU" b="1" dirty="0" err="1"/>
              <a:t>здійсненні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 </a:t>
            </a:r>
            <a:r>
              <a:rPr lang="ru-RU" b="1" dirty="0" err="1"/>
              <a:t>визначається</a:t>
            </a:r>
            <a:r>
              <a:rPr lang="ru-RU" b="1" dirty="0"/>
              <a:t> в </a:t>
            </a:r>
            <a:r>
              <a:rPr lang="ru-RU" b="1" dirty="0" err="1"/>
              <a:t>договорі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.</a:t>
            </a:r>
          </a:p>
          <a:p>
            <a:endParaRPr lang="ru-RU" b="1" dirty="0"/>
          </a:p>
          <a:p>
            <a:r>
              <a:rPr lang="ru-RU" b="1" dirty="0"/>
              <a:t>У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прийняття</a:t>
            </a:r>
            <a:r>
              <a:rPr lang="ru-RU" b="1" dirty="0"/>
              <a:t> </a:t>
            </a:r>
            <a:r>
              <a:rPr lang="ru-RU" b="1" dirty="0" err="1"/>
              <a:t>рішення</a:t>
            </a:r>
            <a:r>
              <a:rPr lang="ru-RU" b="1" dirty="0"/>
              <a:t> про </a:t>
            </a:r>
            <a:r>
              <a:rPr lang="ru-RU" b="1" dirty="0" err="1"/>
              <a:t>відмову</a:t>
            </a:r>
            <a:r>
              <a:rPr lang="ru-RU" b="1" dirty="0"/>
              <a:t> у </a:t>
            </a:r>
            <a:r>
              <a:rPr lang="ru-RU" b="1" dirty="0" err="1"/>
              <a:t>здійсненні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 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протягом</a:t>
            </a:r>
            <a:r>
              <a:rPr lang="ru-RU" b="1" dirty="0"/>
              <a:t> строку, </a:t>
            </a:r>
            <a:r>
              <a:rPr lang="ru-RU" b="1" dirty="0" err="1"/>
              <a:t>передбаченого</a:t>
            </a:r>
            <a:r>
              <a:rPr lang="ru-RU" b="1" dirty="0"/>
              <a:t>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, </a:t>
            </a:r>
            <a:r>
              <a:rPr lang="ru-RU" b="1" dirty="0" err="1"/>
              <a:t>повідомити</a:t>
            </a:r>
            <a:r>
              <a:rPr lang="ru-RU" b="1" dirty="0"/>
              <a:t> </a:t>
            </a:r>
            <a:r>
              <a:rPr lang="ru-RU" b="1" dirty="0" err="1"/>
              <a:t>страхувальника</a:t>
            </a:r>
            <a:r>
              <a:rPr lang="ru-RU" b="1" dirty="0"/>
              <a:t> (</a:t>
            </a:r>
            <a:r>
              <a:rPr lang="ru-RU" b="1" dirty="0" err="1"/>
              <a:t>іншу</a:t>
            </a:r>
            <a:r>
              <a:rPr lang="ru-RU" b="1" dirty="0"/>
              <a:t> особу, яка </a:t>
            </a:r>
            <a:r>
              <a:rPr lang="ru-RU" b="1" dirty="0" err="1"/>
              <a:t>відповідно</a:t>
            </a:r>
            <a:r>
              <a:rPr lang="ru-RU" b="1" dirty="0"/>
              <a:t> до договору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законодавства</a:t>
            </a:r>
            <a:r>
              <a:rPr lang="ru-RU" b="1" dirty="0"/>
              <a:t> </a:t>
            </a:r>
            <a:r>
              <a:rPr lang="ru-RU" b="1" dirty="0" err="1"/>
              <a:t>має</a:t>
            </a:r>
            <a:r>
              <a:rPr lang="ru-RU" b="1" dirty="0"/>
              <a:t> право на </a:t>
            </a:r>
            <a:r>
              <a:rPr lang="ru-RU" b="1" dirty="0" err="1"/>
              <a:t>отримання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) у </a:t>
            </a:r>
            <a:r>
              <a:rPr lang="ru-RU" b="1" dirty="0" err="1"/>
              <a:t>письмовій</a:t>
            </a:r>
            <a:r>
              <a:rPr lang="ru-RU" b="1" dirty="0"/>
              <a:t> </a:t>
            </a:r>
            <a:r>
              <a:rPr lang="ru-RU" b="1" dirty="0" err="1"/>
              <a:t>формі</a:t>
            </a:r>
            <a:r>
              <a:rPr lang="ru-RU" b="1" dirty="0"/>
              <a:t> про </a:t>
            </a:r>
            <a:r>
              <a:rPr lang="ru-RU" b="1" dirty="0" err="1"/>
              <a:t>прийняте</a:t>
            </a:r>
            <a:r>
              <a:rPr lang="ru-RU" b="1" dirty="0"/>
              <a:t> </a:t>
            </a:r>
            <a:r>
              <a:rPr lang="ru-RU" b="1" dirty="0" err="1"/>
              <a:t>рішення</a:t>
            </a:r>
            <a:r>
              <a:rPr lang="ru-RU" b="1" dirty="0"/>
              <a:t> з </a:t>
            </a:r>
            <a:r>
              <a:rPr lang="ru-RU" b="1" dirty="0" err="1"/>
              <a:t>обґрунтуванням</a:t>
            </a:r>
            <a:r>
              <a:rPr lang="ru-RU" b="1" dirty="0"/>
              <a:t> </a:t>
            </a:r>
            <a:r>
              <a:rPr lang="ru-RU" b="1" dirty="0" err="1"/>
              <a:t>підстави</a:t>
            </a:r>
            <a:r>
              <a:rPr lang="ru-RU" b="1" dirty="0"/>
              <a:t> </a:t>
            </a:r>
            <a:r>
              <a:rPr lang="ru-RU" b="1" dirty="0" err="1"/>
              <a:t>відмови</a:t>
            </a:r>
            <a:r>
              <a:rPr lang="ru-RU" b="1" dirty="0"/>
              <a:t>.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68624" y="4221088"/>
            <a:ext cx="64807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err="1">
                <a:solidFill>
                  <a:srgbClr val="FF0000"/>
                </a:solidFill>
              </a:rPr>
              <a:t>Рішення</a:t>
            </a:r>
            <a:r>
              <a:rPr lang="ru-RU" sz="2000" b="1" dirty="0">
                <a:solidFill>
                  <a:srgbClr val="FF0000"/>
                </a:solidFill>
              </a:rPr>
              <a:t> страховика про </a:t>
            </a:r>
            <a:r>
              <a:rPr lang="ru-RU" sz="2000" b="1" dirty="0" err="1">
                <a:solidFill>
                  <a:srgbClr val="FF0000"/>
                </a:solidFill>
              </a:rPr>
              <a:t>здійснення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або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відмову</a:t>
            </a:r>
            <a:r>
              <a:rPr lang="ru-RU" sz="2000" b="1" dirty="0">
                <a:solidFill>
                  <a:srgbClr val="FF0000"/>
                </a:solidFill>
              </a:rPr>
              <a:t> у </a:t>
            </a:r>
            <a:r>
              <a:rPr lang="ru-RU" sz="2000" b="1" dirty="0" err="1">
                <a:solidFill>
                  <a:srgbClr val="FF0000"/>
                </a:solidFill>
              </a:rPr>
              <a:t>здійсненні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страхової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виплати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може</a:t>
            </a:r>
            <a:r>
              <a:rPr lang="ru-RU" sz="2000" b="1" dirty="0">
                <a:solidFill>
                  <a:srgbClr val="FF0000"/>
                </a:solidFill>
              </a:rPr>
              <a:t> бути </a:t>
            </a:r>
            <a:r>
              <a:rPr lang="ru-RU" sz="2000" b="1" dirty="0" err="1">
                <a:solidFill>
                  <a:srgbClr val="FF0000"/>
                </a:solidFill>
              </a:rPr>
              <a:t>оскаржено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страхувальником</a:t>
            </a:r>
            <a:r>
              <a:rPr lang="ru-RU" sz="2000" b="1" dirty="0">
                <a:solidFill>
                  <a:srgbClr val="FF0000"/>
                </a:solidFill>
              </a:rPr>
              <a:t> у судовому порядку.</a:t>
            </a:r>
          </a:p>
        </p:txBody>
      </p:sp>
    </p:spTree>
    <p:extLst>
      <p:ext uri="{BB962C8B-B14F-4D97-AF65-F5344CB8AC3E}">
        <p14:creationId xmlns:p14="http://schemas.microsoft.com/office/powerpoint/2010/main" val="26282998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Договір страхування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506243"/>
            <a:ext cx="9638220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ВІДМОВА У ЗДІЙСНЕННІ СТРАХОВИХ ВИПЛАТ</a:t>
            </a:r>
          </a:p>
          <a:p>
            <a:endParaRPr lang="ru-RU" sz="1000" b="1" dirty="0">
              <a:solidFill>
                <a:srgbClr val="FF0000"/>
              </a:solidFill>
            </a:endParaRPr>
          </a:p>
          <a:p>
            <a:r>
              <a:rPr lang="ru-RU" b="1" dirty="0" err="1">
                <a:solidFill>
                  <a:prstClr val="black"/>
                </a:solidFill>
              </a:rPr>
              <a:t>Підставою</a:t>
            </a:r>
            <a:r>
              <a:rPr lang="ru-RU" b="1" dirty="0">
                <a:solidFill>
                  <a:prstClr val="black"/>
                </a:solidFill>
              </a:rPr>
              <a:t> для </a:t>
            </a:r>
            <a:r>
              <a:rPr lang="ru-RU" b="1" dirty="0" err="1">
                <a:solidFill>
                  <a:prstClr val="black"/>
                </a:solidFill>
              </a:rPr>
              <a:t>відмови</a:t>
            </a:r>
            <a:r>
              <a:rPr lang="ru-RU" b="1" dirty="0">
                <a:solidFill>
                  <a:prstClr val="black"/>
                </a:solidFill>
              </a:rPr>
              <a:t> страховика у </a:t>
            </a:r>
            <a:r>
              <a:rPr lang="ru-RU" b="1" dirty="0" err="1">
                <a:solidFill>
                  <a:prstClr val="black"/>
                </a:solidFill>
              </a:rPr>
              <a:t>здійсненні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виплат</a:t>
            </a:r>
            <a:r>
              <a:rPr lang="ru-RU" b="1" dirty="0">
                <a:solidFill>
                  <a:prstClr val="black"/>
                </a:solidFill>
              </a:rPr>
              <a:t> є:</a:t>
            </a:r>
          </a:p>
          <a:p>
            <a:endParaRPr lang="ru-RU" sz="500" b="1" dirty="0">
              <a:solidFill>
                <a:prstClr val="black"/>
              </a:solidFill>
            </a:endParaRPr>
          </a:p>
          <a:p>
            <a:r>
              <a:rPr lang="ru-RU" sz="1600" dirty="0">
                <a:solidFill>
                  <a:prstClr val="black"/>
                </a:solidFill>
              </a:rPr>
              <a:t>1</a:t>
            </a:r>
            <a:r>
              <a:rPr lang="ru-RU" sz="1600" b="1" dirty="0">
                <a:solidFill>
                  <a:prstClr val="black"/>
                </a:solidFill>
              </a:rPr>
              <a:t>) </a:t>
            </a:r>
            <a:r>
              <a:rPr lang="ru-RU" sz="1600" b="1" dirty="0" err="1">
                <a:solidFill>
                  <a:prstClr val="black"/>
                </a:solidFill>
              </a:rPr>
              <a:t>навмисні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дії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страхувальника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особи, на </a:t>
            </a:r>
            <a:r>
              <a:rPr lang="ru-RU" sz="1600" b="1" dirty="0" err="1">
                <a:solidFill>
                  <a:prstClr val="black"/>
                </a:solidFill>
              </a:rPr>
              <a:t>користь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якої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укладено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договір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спрямовані</a:t>
            </a:r>
            <a:r>
              <a:rPr lang="ru-RU" sz="1600" b="1" dirty="0">
                <a:solidFill>
                  <a:prstClr val="black"/>
                </a:solidFill>
              </a:rPr>
              <a:t> на </a:t>
            </a:r>
            <a:r>
              <a:rPr lang="ru-RU" sz="1600" b="1" dirty="0" err="1">
                <a:solidFill>
                  <a:prstClr val="black"/>
                </a:solidFill>
              </a:rPr>
              <a:t>настання</a:t>
            </a:r>
            <a:r>
              <a:rPr lang="ru-RU" sz="1600" b="1" dirty="0">
                <a:solidFill>
                  <a:prstClr val="black"/>
                </a:solidFill>
              </a:rPr>
              <a:t> страхового </a:t>
            </a:r>
            <a:r>
              <a:rPr lang="ru-RU" sz="1600" b="1" dirty="0" err="1">
                <a:solidFill>
                  <a:prstClr val="black"/>
                </a:solidFill>
              </a:rPr>
              <a:t>випадку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крім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дій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вчинених</a:t>
            </a:r>
            <a:r>
              <a:rPr lang="ru-RU" sz="1600" b="1" dirty="0">
                <a:solidFill>
                  <a:prstClr val="black"/>
                </a:solidFill>
              </a:rPr>
              <a:t> у </a:t>
            </a:r>
            <a:r>
              <a:rPr lang="ru-RU" sz="1600" b="1" dirty="0" err="1">
                <a:solidFill>
                  <a:prstClr val="black"/>
                </a:solidFill>
              </a:rPr>
              <a:t>стані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крайньої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необхідності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необхідної</a:t>
            </a:r>
            <a:r>
              <a:rPr lang="ru-RU" sz="1600" b="1" dirty="0">
                <a:solidFill>
                  <a:prstClr val="black"/>
                </a:solidFill>
              </a:rPr>
              <a:t> оборони,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випадків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визначених</a:t>
            </a:r>
            <a:r>
              <a:rPr lang="ru-RU" sz="1600" b="1" dirty="0">
                <a:solidFill>
                  <a:prstClr val="black"/>
                </a:solidFill>
              </a:rPr>
              <a:t> законом </a:t>
            </a:r>
            <a:r>
              <a:rPr lang="ru-RU" sz="1600" b="1" dirty="0" err="1">
                <a:solidFill>
                  <a:prstClr val="black"/>
                </a:solidFill>
              </a:rPr>
              <a:t>чи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міжнародними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звичаями</a:t>
            </a:r>
            <a:r>
              <a:rPr lang="ru-RU" sz="1600" b="1" dirty="0">
                <a:solidFill>
                  <a:prstClr val="black"/>
                </a:solidFill>
              </a:rPr>
              <a:t>;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srgbClr val="FF0000"/>
                </a:solidFill>
              </a:rPr>
              <a:t>2) </a:t>
            </a:r>
            <a:r>
              <a:rPr lang="ru-RU" sz="1600" b="1" dirty="0" err="1">
                <a:solidFill>
                  <a:srgbClr val="FF0000"/>
                </a:solidFill>
              </a:rPr>
              <a:t>вчинення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страхувальником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або</a:t>
            </a:r>
            <a:r>
              <a:rPr lang="ru-RU" sz="1600" b="1" dirty="0">
                <a:solidFill>
                  <a:srgbClr val="FF0000"/>
                </a:solidFill>
              </a:rPr>
              <a:t> особою, на </a:t>
            </a:r>
            <a:r>
              <a:rPr lang="ru-RU" sz="1600" b="1" dirty="0" err="1">
                <a:solidFill>
                  <a:srgbClr val="FF0000"/>
                </a:solidFill>
              </a:rPr>
              <a:t>користь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якої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укладено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договір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умисного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кримінального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правопорушення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що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призвело</a:t>
            </a:r>
            <a:r>
              <a:rPr lang="ru-RU" sz="1600" b="1" dirty="0">
                <a:solidFill>
                  <a:srgbClr val="FF0000"/>
                </a:solidFill>
              </a:rPr>
              <a:t> до </a:t>
            </a:r>
            <a:r>
              <a:rPr lang="ru-RU" sz="1600" b="1" dirty="0" err="1">
                <a:solidFill>
                  <a:srgbClr val="FF0000"/>
                </a:solidFill>
              </a:rPr>
              <a:t>настання</a:t>
            </a:r>
            <a:r>
              <a:rPr lang="ru-RU" sz="1600" b="1" dirty="0">
                <a:solidFill>
                  <a:srgbClr val="FF0000"/>
                </a:solidFill>
              </a:rPr>
              <a:t> страхового </a:t>
            </a:r>
            <a:r>
              <a:rPr lang="ru-RU" sz="1600" b="1" dirty="0" err="1">
                <a:solidFill>
                  <a:srgbClr val="FF0000"/>
                </a:solidFill>
              </a:rPr>
              <a:t>випадку</a:t>
            </a:r>
            <a:r>
              <a:rPr lang="ru-RU" sz="1600" b="1" dirty="0">
                <a:solidFill>
                  <a:srgbClr val="FF0000"/>
                </a:solidFill>
              </a:rPr>
              <a:t>;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prstClr val="black"/>
                </a:solidFill>
              </a:rPr>
              <a:t>3) </a:t>
            </a:r>
            <a:r>
              <a:rPr lang="ru-RU" sz="1600" b="1" dirty="0" err="1">
                <a:solidFill>
                  <a:prstClr val="black"/>
                </a:solidFill>
              </a:rPr>
              <a:t>подання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страхувальником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неправдивих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відомостей</a:t>
            </a:r>
            <a:r>
              <a:rPr lang="ru-RU" sz="1600" b="1" dirty="0">
                <a:solidFill>
                  <a:prstClr val="black"/>
                </a:solidFill>
              </a:rPr>
              <a:t> про </a:t>
            </a:r>
            <a:r>
              <a:rPr lang="ru-RU" sz="1600" b="1" dirty="0" err="1">
                <a:solidFill>
                  <a:prstClr val="black"/>
                </a:solidFill>
              </a:rPr>
              <a:t>об’єкт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обставини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що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мають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істотне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значення</a:t>
            </a:r>
            <a:r>
              <a:rPr lang="ru-RU" sz="1600" b="1" dirty="0">
                <a:solidFill>
                  <a:prstClr val="black"/>
                </a:solidFill>
              </a:rPr>
              <a:t> для </a:t>
            </a:r>
            <a:r>
              <a:rPr lang="ru-RU" sz="1600" b="1" dirty="0" err="1">
                <a:solidFill>
                  <a:prstClr val="black"/>
                </a:solidFill>
              </a:rPr>
              <a:t>оцінки</a:t>
            </a:r>
            <a:r>
              <a:rPr lang="ru-RU" sz="1600" b="1" dirty="0">
                <a:solidFill>
                  <a:prstClr val="black"/>
                </a:solidFill>
              </a:rPr>
              <a:t> страхового </a:t>
            </a:r>
            <a:r>
              <a:rPr lang="ru-RU" sz="1600" b="1" dirty="0" err="1">
                <a:solidFill>
                  <a:prstClr val="black"/>
                </a:solidFill>
              </a:rPr>
              <a:t>ризику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про факт </a:t>
            </a:r>
            <a:r>
              <a:rPr lang="ru-RU" sz="1600" b="1" dirty="0" err="1">
                <a:solidFill>
                  <a:prstClr val="black"/>
                </a:solidFill>
              </a:rPr>
              <a:t>настання</a:t>
            </a:r>
            <a:r>
              <a:rPr lang="ru-RU" sz="1600" b="1" dirty="0">
                <a:solidFill>
                  <a:prstClr val="black"/>
                </a:solidFill>
              </a:rPr>
              <a:t> страхового </a:t>
            </a:r>
            <a:r>
              <a:rPr lang="ru-RU" sz="1600" b="1" dirty="0" err="1">
                <a:solidFill>
                  <a:prstClr val="black"/>
                </a:solidFill>
              </a:rPr>
              <a:t>випадку</a:t>
            </a:r>
            <a:r>
              <a:rPr lang="ru-RU" sz="1600" b="1" dirty="0">
                <a:solidFill>
                  <a:prstClr val="black"/>
                </a:solidFill>
              </a:rPr>
              <a:t>;</a:t>
            </a:r>
          </a:p>
          <a:p>
            <a:endParaRPr lang="ru-RU" sz="500" b="1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srgbClr val="FF0000"/>
                </a:solidFill>
              </a:rPr>
              <a:t>4) </a:t>
            </a:r>
            <a:r>
              <a:rPr lang="ru-RU" sz="1600" b="1" dirty="0" err="1">
                <a:solidFill>
                  <a:srgbClr val="FF0000"/>
                </a:solidFill>
              </a:rPr>
              <a:t>одержання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страхувальником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повного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відшкодування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збитків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від</a:t>
            </a:r>
            <a:r>
              <a:rPr lang="ru-RU" sz="1600" b="1" dirty="0">
                <a:solidFill>
                  <a:srgbClr val="FF0000"/>
                </a:solidFill>
              </a:rPr>
              <a:t> особи, яка </a:t>
            </a:r>
            <a:r>
              <a:rPr lang="ru-RU" sz="1600" b="1" dirty="0" err="1">
                <a:solidFill>
                  <a:srgbClr val="FF0000"/>
                </a:solidFill>
              </a:rPr>
              <a:t>їх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заподіяла</a:t>
            </a:r>
            <a:r>
              <a:rPr lang="ru-RU" sz="1600" b="1" dirty="0">
                <a:solidFill>
                  <a:srgbClr val="FF0000"/>
                </a:solidFill>
              </a:rPr>
              <a:t>. </a:t>
            </a:r>
            <a:r>
              <a:rPr lang="ru-RU" sz="1600" b="1" dirty="0" err="1">
                <a:solidFill>
                  <a:srgbClr val="FF0000"/>
                </a:solidFill>
              </a:rPr>
              <a:t>Якщо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збиток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відшкодований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частково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страхова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виплата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здійснюється</a:t>
            </a:r>
            <a:r>
              <a:rPr lang="ru-RU" sz="1600" b="1" dirty="0">
                <a:solidFill>
                  <a:srgbClr val="FF0000"/>
                </a:solidFill>
              </a:rPr>
              <a:t> з </a:t>
            </a:r>
            <a:r>
              <a:rPr lang="ru-RU" sz="1600" b="1" dirty="0" err="1">
                <a:solidFill>
                  <a:srgbClr val="FF0000"/>
                </a:solidFill>
              </a:rPr>
              <a:t>вирахуванням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суми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отриманої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від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зазначеної</a:t>
            </a:r>
            <a:r>
              <a:rPr lang="ru-RU" sz="1600" b="1" dirty="0">
                <a:solidFill>
                  <a:srgbClr val="FF0000"/>
                </a:solidFill>
              </a:rPr>
              <a:t> особи як </a:t>
            </a:r>
            <a:r>
              <a:rPr lang="ru-RU" sz="1600" b="1" dirty="0" err="1">
                <a:solidFill>
                  <a:srgbClr val="FF0000"/>
                </a:solidFill>
              </a:rPr>
              <a:t>відшкодування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збитків</a:t>
            </a:r>
            <a:r>
              <a:rPr lang="ru-RU" sz="1600" b="1" dirty="0">
                <a:solidFill>
                  <a:srgbClr val="FF0000"/>
                </a:solidFill>
              </a:rPr>
              <a:t>;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prstClr val="black"/>
                </a:solidFill>
              </a:rPr>
              <a:t>5) </a:t>
            </a:r>
            <a:r>
              <a:rPr lang="ru-RU" sz="1600" b="1" dirty="0" err="1">
                <a:solidFill>
                  <a:prstClr val="black"/>
                </a:solidFill>
              </a:rPr>
              <a:t>несвоєчасне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повідомлення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страхувальником</a:t>
            </a:r>
            <a:r>
              <a:rPr lang="ru-RU" sz="1600" b="1" dirty="0">
                <a:solidFill>
                  <a:prstClr val="black"/>
                </a:solidFill>
              </a:rPr>
              <a:t> (особою, </a:t>
            </a:r>
            <a:r>
              <a:rPr lang="ru-RU" sz="1600" b="1" dirty="0" err="1">
                <a:solidFill>
                  <a:prstClr val="black"/>
                </a:solidFill>
              </a:rPr>
              <a:t>визначеною</a:t>
            </a:r>
            <a:r>
              <a:rPr lang="ru-RU" sz="1600" b="1" dirty="0">
                <a:solidFill>
                  <a:prstClr val="black"/>
                </a:solidFill>
              </a:rPr>
              <a:t> у </a:t>
            </a:r>
            <a:r>
              <a:rPr lang="ru-RU" sz="1600" b="1" dirty="0" err="1">
                <a:solidFill>
                  <a:prstClr val="black"/>
                </a:solidFill>
              </a:rPr>
              <a:t>договорі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законодавством</a:t>
            </a:r>
            <a:r>
              <a:rPr lang="ru-RU" sz="1600" b="1" dirty="0">
                <a:solidFill>
                  <a:prstClr val="black"/>
                </a:solidFill>
              </a:rPr>
              <a:t>) про </a:t>
            </a:r>
            <a:r>
              <a:rPr lang="ru-RU" sz="1600" b="1" dirty="0" err="1">
                <a:solidFill>
                  <a:prstClr val="black"/>
                </a:solidFill>
              </a:rPr>
              <a:t>настання</a:t>
            </a:r>
            <a:r>
              <a:rPr lang="ru-RU" sz="1600" b="1" dirty="0">
                <a:solidFill>
                  <a:prstClr val="black"/>
                </a:solidFill>
              </a:rPr>
              <a:t> страхового </a:t>
            </a:r>
            <a:r>
              <a:rPr lang="ru-RU" sz="1600" b="1" dirty="0" err="1">
                <a:solidFill>
                  <a:prstClr val="black"/>
                </a:solidFill>
              </a:rPr>
              <a:t>випадку</a:t>
            </a:r>
            <a:r>
              <a:rPr lang="ru-RU" sz="1600" b="1" dirty="0">
                <a:solidFill>
                  <a:prstClr val="black"/>
                </a:solidFill>
              </a:rPr>
              <a:t> без </a:t>
            </a:r>
            <a:r>
              <a:rPr lang="ru-RU" sz="1600" b="1" dirty="0" err="1">
                <a:solidFill>
                  <a:prstClr val="black"/>
                </a:solidFill>
              </a:rPr>
              <a:t>поважних</a:t>
            </a:r>
            <a:r>
              <a:rPr lang="ru-RU" sz="1600" b="1" dirty="0">
                <a:solidFill>
                  <a:prstClr val="black"/>
                </a:solidFill>
              </a:rPr>
              <a:t> причин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невиконання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інших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обов’язків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визначених</a:t>
            </a:r>
            <a:r>
              <a:rPr lang="ru-RU" sz="1600" b="1" dirty="0">
                <a:solidFill>
                  <a:prstClr val="black"/>
                </a:solidFill>
              </a:rPr>
              <a:t> договором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законодавством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якщо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це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призвело</a:t>
            </a:r>
            <a:r>
              <a:rPr lang="ru-RU" sz="1600" b="1" dirty="0">
                <a:solidFill>
                  <a:prstClr val="black"/>
                </a:solidFill>
              </a:rPr>
              <a:t> до </a:t>
            </a:r>
            <a:r>
              <a:rPr lang="ru-RU" sz="1600" b="1" dirty="0" err="1">
                <a:solidFill>
                  <a:prstClr val="black"/>
                </a:solidFill>
              </a:rPr>
              <a:t>неможливості</a:t>
            </a:r>
            <a:r>
              <a:rPr lang="ru-RU" sz="1600" b="1" dirty="0">
                <a:solidFill>
                  <a:prstClr val="black"/>
                </a:solidFill>
              </a:rPr>
              <a:t> страховика </a:t>
            </a:r>
            <a:r>
              <a:rPr lang="ru-RU" sz="1600" b="1" dirty="0" err="1">
                <a:solidFill>
                  <a:prstClr val="black"/>
                </a:solidFill>
              </a:rPr>
              <a:t>встановити</a:t>
            </a:r>
            <a:r>
              <a:rPr lang="ru-RU" sz="1600" b="1" dirty="0">
                <a:solidFill>
                  <a:prstClr val="black"/>
                </a:solidFill>
              </a:rPr>
              <a:t> факт, причини та </a:t>
            </a:r>
            <a:r>
              <a:rPr lang="ru-RU" sz="1600" b="1" dirty="0" err="1">
                <a:solidFill>
                  <a:prstClr val="black"/>
                </a:solidFill>
              </a:rPr>
              <a:t>обставини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настання</a:t>
            </a:r>
            <a:r>
              <a:rPr lang="ru-RU" sz="1600" b="1" dirty="0">
                <a:solidFill>
                  <a:prstClr val="black"/>
                </a:solidFill>
              </a:rPr>
              <a:t> страхового </a:t>
            </a:r>
            <a:r>
              <a:rPr lang="ru-RU" sz="1600" b="1" dirty="0" err="1">
                <a:solidFill>
                  <a:prstClr val="black"/>
                </a:solidFill>
              </a:rPr>
              <a:t>випадку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розмір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заподіяної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шкоди</a:t>
            </a:r>
            <a:r>
              <a:rPr lang="ru-RU" sz="1600" b="1" dirty="0">
                <a:solidFill>
                  <a:prstClr val="black"/>
                </a:solidFill>
              </a:rPr>
              <a:t> (</a:t>
            </a:r>
            <a:r>
              <a:rPr lang="ru-RU" sz="1600" b="1" dirty="0" err="1">
                <a:solidFill>
                  <a:prstClr val="black"/>
                </a:solidFill>
              </a:rPr>
              <a:t>збитків</a:t>
            </a:r>
            <a:r>
              <a:rPr lang="ru-RU" sz="1600" b="1" dirty="0">
                <a:solidFill>
                  <a:prstClr val="black"/>
                </a:solidFill>
              </a:rPr>
              <a:t>);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srgbClr val="FF0000"/>
                </a:solidFill>
              </a:rPr>
              <a:t>6) </a:t>
            </a:r>
            <a:r>
              <a:rPr lang="ru-RU" sz="1600" b="1" dirty="0" err="1">
                <a:solidFill>
                  <a:srgbClr val="FF0000"/>
                </a:solidFill>
              </a:rPr>
              <a:t>наявність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обставин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які</a:t>
            </a:r>
            <a:r>
              <a:rPr lang="ru-RU" sz="1600" b="1" dirty="0">
                <a:solidFill>
                  <a:srgbClr val="FF0000"/>
                </a:solidFill>
              </a:rPr>
              <a:t> є </a:t>
            </a:r>
            <a:r>
              <a:rPr lang="ru-RU" sz="1600" b="1" dirty="0" err="1">
                <a:solidFill>
                  <a:srgbClr val="FF0000"/>
                </a:solidFill>
              </a:rPr>
              <a:t>винятками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із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страхових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випадків</a:t>
            </a:r>
            <a:r>
              <a:rPr lang="ru-RU" sz="1600" b="1" dirty="0">
                <a:solidFill>
                  <a:srgbClr val="FF0000"/>
                </a:solidFill>
              </a:rPr>
              <a:t> та </a:t>
            </a:r>
            <a:r>
              <a:rPr lang="ru-RU" sz="1600" b="1" dirty="0" err="1">
                <a:solidFill>
                  <a:srgbClr val="FF0000"/>
                </a:solidFill>
              </a:rPr>
              <a:t>обмеженнями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передбаченими</a:t>
            </a:r>
            <a:r>
              <a:rPr lang="ru-RU" sz="1600" b="1" dirty="0">
                <a:solidFill>
                  <a:srgbClr val="FF0000"/>
                </a:solidFill>
              </a:rPr>
              <a:t> договором </a:t>
            </a:r>
            <a:r>
              <a:rPr lang="ru-RU" sz="16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1600" b="1" dirty="0">
                <a:solidFill>
                  <a:srgbClr val="FF0000"/>
                </a:solidFill>
              </a:rPr>
              <a:t>;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prstClr val="black"/>
                </a:solidFill>
              </a:rPr>
              <a:t>7) </a:t>
            </a:r>
            <a:r>
              <a:rPr lang="ru-RU" sz="1600" b="1" dirty="0" err="1">
                <a:solidFill>
                  <a:prstClr val="black"/>
                </a:solidFill>
              </a:rPr>
              <a:t>наявність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інших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підстав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встановлених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законодавством</a:t>
            </a:r>
            <a:r>
              <a:rPr lang="ru-RU" sz="1600" b="1" dirty="0">
                <a:solidFill>
                  <a:prstClr val="black"/>
                </a:solidFill>
              </a:rPr>
              <a:t>, у тому </a:t>
            </a:r>
            <a:r>
              <a:rPr lang="ru-RU" sz="1600" b="1" dirty="0" err="1">
                <a:solidFill>
                  <a:prstClr val="black"/>
                </a:solidFill>
              </a:rPr>
              <a:t>числі</a:t>
            </a:r>
            <a:r>
              <a:rPr lang="ru-RU" sz="1600" b="1" dirty="0">
                <a:solidFill>
                  <a:prstClr val="black"/>
                </a:solidFill>
              </a:rPr>
              <a:t> для </a:t>
            </a:r>
            <a:r>
              <a:rPr lang="ru-RU" sz="1600" b="1" dirty="0" err="1">
                <a:solidFill>
                  <a:prstClr val="black"/>
                </a:solidFill>
              </a:rPr>
              <a:t>договорів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обов’язковість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укладення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яких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визначена</a:t>
            </a:r>
            <a:r>
              <a:rPr lang="ru-RU" sz="1600" b="1" dirty="0">
                <a:solidFill>
                  <a:prstClr val="black"/>
                </a:solidFill>
              </a:rPr>
              <a:t> законом.</a:t>
            </a:r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7165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Договір страхування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23144" y="771216"/>
            <a:ext cx="9459712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</a:rPr>
              <a:t>ВІДМОВА ВІД ДОГОВОРУ</a:t>
            </a:r>
            <a:endParaRPr lang="ru-RU" sz="2400" b="1" dirty="0">
              <a:solidFill>
                <a:srgbClr val="FF0000"/>
              </a:solidFill>
            </a:endParaRPr>
          </a:p>
          <a:p>
            <a:r>
              <a:rPr lang="ru-RU" sz="2000" b="1" dirty="0" err="1">
                <a:solidFill>
                  <a:prstClr val="black"/>
                </a:solidFill>
              </a:rPr>
              <a:t>Страхувальник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має</a:t>
            </a:r>
            <a:r>
              <a:rPr lang="ru-RU" sz="2000" b="1" dirty="0">
                <a:solidFill>
                  <a:prstClr val="black"/>
                </a:solidFill>
              </a:rPr>
              <a:t> право </a:t>
            </a:r>
            <a:r>
              <a:rPr lang="ru-RU" sz="2000" b="1" dirty="0" err="1">
                <a:solidFill>
                  <a:prstClr val="black"/>
                </a:solidFill>
              </a:rPr>
              <a:t>протягом</a:t>
            </a:r>
            <a:r>
              <a:rPr lang="ru-RU" sz="2000" b="1" dirty="0">
                <a:solidFill>
                  <a:prstClr val="black"/>
                </a:solidFill>
              </a:rPr>
              <a:t> 30 </a:t>
            </a:r>
            <a:r>
              <a:rPr lang="ru-RU" sz="2000" b="1" dirty="0" err="1">
                <a:solidFill>
                  <a:prstClr val="black"/>
                </a:solidFill>
              </a:rPr>
              <a:t>календарних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днів</a:t>
            </a:r>
            <a:r>
              <a:rPr lang="ru-RU" sz="2000" b="1" dirty="0">
                <a:solidFill>
                  <a:prstClr val="black"/>
                </a:solidFill>
              </a:rPr>
              <a:t> з дня </a:t>
            </a:r>
            <a:r>
              <a:rPr lang="ru-RU" sz="2000" b="1" dirty="0" err="1">
                <a:solidFill>
                  <a:prstClr val="black"/>
                </a:solidFill>
              </a:rPr>
              <a:t>укладення</a:t>
            </a:r>
            <a:r>
              <a:rPr lang="ru-RU" sz="2000" b="1" dirty="0">
                <a:solidFill>
                  <a:prstClr val="black"/>
                </a:solidFill>
              </a:rPr>
              <a:t> договору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відмовитися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</a:t>
            </a:r>
            <a:r>
              <a:rPr lang="ru-RU" sz="2000" b="1" dirty="0">
                <a:solidFill>
                  <a:prstClr val="black"/>
                </a:solidFill>
              </a:rPr>
              <a:t> такого договору без </a:t>
            </a:r>
            <a:r>
              <a:rPr lang="ru-RU" sz="2000" b="1" dirty="0" err="1">
                <a:solidFill>
                  <a:prstClr val="black"/>
                </a:solidFill>
              </a:rPr>
              <a:t>пояснення</a:t>
            </a:r>
            <a:r>
              <a:rPr lang="ru-RU" sz="2000" b="1" dirty="0">
                <a:solidFill>
                  <a:prstClr val="black"/>
                </a:solidFill>
              </a:rPr>
              <a:t> причин, </a:t>
            </a:r>
            <a:r>
              <a:rPr lang="ru-RU" sz="2000" b="1" dirty="0" err="1">
                <a:solidFill>
                  <a:prstClr val="black"/>
                </a:solidFill>
              </a:rPr>
              <a:t>крім</a:t>
            </a:r>
            <a:r>
              <a:rPr lang="ru-RU" sz="2000" b="1" dirty="0">
                <a:solidFill>
                  <a:prstClr val="black"/>
                </a:solidFill>
              </a:rPr>
              <a:t>: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1) </a:t>
            </a:r>
            <a:r>
              <a:rPr lang="ru-RU" sz="2000" b="1" dirty="0" err="1">
                <a:solidFill>
                  <a:prstClr val="black"/>
                </a:solidFill>
              </a:rPr>
              <a:t>договорів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, строк </a:t>
            </a:r>
            <a:r>
              <a:rPr lang="ru-RU" sz="2000" b="1" dirty="0" err="1">
                <a:solidFill>
                  <a:prstClr val="black"/>
                </a:solidFill>
              </a:rPr>
              <a:t>дії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яких</a:t>
            </a:r>
            <a:r>
              <a:rPr lang="ru-RU" sz="2000" b="1" dirty="0">
                <a:solidFill>
                  <a:prstClr val="black"/>
                </a:solidFill>
              </a:rPr>
              <a:t> становить </a:t>
            </a:r>
            <a:r>
              <a:rPr lang="ru-RU" sz="2000" b="1" dirty="0" err="1">
                <a:solidFill>
                  <a:prstClr val="black"/>
                </a:solidFill>
              </a:rPr>
              <a:t>менше</a:t>
            </a:r>
            <a:r>
              <a:rPr lang="ru-RU" sz="2000" b="1" dirty="0">
                <a:solidFill>
                  <a:prstClr val="black"/>
                </a:solidFill>
              </a:rPr>
              <a:t>  30 </a:t>
            </a:r>
            <a:r>
              <a:rPr lang="ru-RU" sz="2000" b="1" dirty="0" err="1">
                <a:solidFill>
                  <a:prstClr val="black"/>
                </a:solidFill>
              </a:rPr>
              <a:t>календарних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днів</a:t>
            </a:r>
            <a:r>
              <a:rPr lang="ru-RU" sz="2000" b="1" dirty="0">
                <a:solidFill>
                  <a:prstClr val="black"/>
                </a:solidFill>
              </a:rPr>
              <a:t>;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2) </a:t>
            </a:r>
            <a:r>
              <a:rPr lang="ru-RU" sz="2000" b="1" dirty="0" err="1">
                <a:solidFill>
                  <a:prstClr val="black"/>
                </a:solidFill>
              </a:rPr>
              <a:t>випадків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якщо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повідомлено</a:t>
            </a:r>
            <a:r>
              <a:rPr lang="ru-RU" sz="2000" b="1" dirty="0">
                <a:solidFill>
                  <a:prstClr val="black"/>
                </a:solidFill>
              </a:rPr>
              <a:t> про </a:t>
            </a:r>
            <a:r>
              <a:rPr lang="ru-RU" sz="2000" b="1" dirty="0" err="1">
                <a:solidFill>
                  <a:prstClr val="black"/>
                </a:solidFill>
              </a:rPr>
              <a:t>настання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події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що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має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ознаки</a:t>
            </a:r>
            <a:r>
              <a:rPr lang="ru-RU" sz="2000" b="1" dirty="0">
                <a:solidFill>
                  <a:prstClr val="black"/>
                </a:solidFill>
              </a:rPr>
              <a:t> страхового </a:t>
            </a:r>
            <a:r>
              <a:rPr lang="ru-RU" sz="2000" b="1" dirty="0" err="1">
                <a:solidFill>
                  <a:prstClr val="black"/>
                </a:solidFill>
              </a:rPr>
              <a:t>випадку</a:t>
            </a:r>
            <a:r>
              <a:rPr lang="ru-RU" sz="2000" b="1" dirty="0">
                <a:solidFill>
                  <a:prstClr val="black"/>
                </a:solidFill>
              </a:rPr>
              <a:t>, за </a:t>
            </a:r>
            <a:r>
              <a:rPr lang="ru-RU" sz="2000" b="1" dirty="0" err="1">
                <a:solidFill>
                  <a:prstClr val="black"/>
                </a:solidFill>
              </a:rPr>
              <a:t>цим</a:t>
            </a:r>
            <a:r>
              <a:rPr lang="ru-RU" sz="2000" b="1" dirty="0">
                <a:solidFill>
                  <a:prstClr val="black"/>
                </a:solidFill>
              </a:rPr>
              <a:t> договором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;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3) </a:t>
            </a:r>
            <a:r>
              <a:rPr lang="ru-RU" sz="2000" b="1" dirty="0" err="1">
                <a:solidFill>
                  <a:prstClr val="black"/>
                </a:solidFill>
              </a:rPr>
              <a:t>договорів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обов’язкового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цивільно-правової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відповідальності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наземних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транспортних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засобів</a:t>
            </a:r>
            <a:r>
              <a:rPr lang="ru-RU" sz="2000" b="1" dirty="0">
                <a:solidFill>
                  <a:prstClr val="black"/>
                </a:solidFill>
              </a:rPr>
              <a:t>.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/>
              <a:t>Про </a:t>
            </a:r>
            <a:r>
              <a:rPr lang="ru-RU" sz="2000" b="1" dirty="0" err="1"/>
              <a:t>намір</a:t>
            </a:r>
            <a:r>
              <a:rPr lang="ru-RU" sz="2000" b="1" dirty="0"/>
              <a:t> </a:t>
            </a:r>
            <a:r>
              <a:rPr lang="ru-RU" sz="2000" b="1" dirty="0" err="1"/>
              <a:t>відмовитися</a:t>
            </a:r>
            <a:r>
              <a:rPr lang="ru-RU" sz="2000" b="1" dirty="0"/>
              <a:t> </a:t>
            </a:r>
            <a:r>
              <a:rPr lang="ru-RU" sz="2000" b="1" dirty="0" err="1"/>
              <a:t>від</a:t>
            </a:r>
            <a:r>
              <a:rPr lang="ru-RU" sz="2000" b="1" dirty="0"/>
              <a:t> договору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страхувальник</a:t>
            </a:r>
            <a:r>
              <a:rPr lang="ru-RU" sz="2000" b="1" dirty="0"/>
              <a:t> </a:t>
            </a:r>
            <a:r>
              <a:rPr lang="ru-RU" sz="2000" b="1" dirty="0" err="1"/>
              <a:t>повідомляє</a:t>
            </a:r>
            <a:r>
              <a:rPr lang="ru-RU" sz="2000" b="1" dirty="0"/>
              <a:t> страховика у </a:t>
            </a:r>
            <a:r>
              <a:rPr lang="ru-RU" sz="2000" b="1" dirty="0" err="1"/>
              <a:t>письмовій</a:t>
            </a:r>
            <a:r>
              <a:rPr lang="ru-RU" sz="2000" b="1" dirty="0"/>
              <a:t> (</a:t>
            </a:r>
            <a:r>
              <a:rPr lang="ru-RU" sz="2000" b="1" dirty="0" err="1"/>
              <a:t>електронній</a:t>
            </a:r>
            <a:r>
              <a:rPr lang="ru-RU" sz="2000" b="1" dirty="0"/>
              <a:t>) </a:t>
            </a:r>
            <a:r>
              <a:rPr lang="ru-RU" sz="2000" b="1" dirty="0" err="1"/>
              <a:t>формі</a:t>
            </a:r>
            <a:r>
              <a:rPr lang="ru-RU" sz="2000" b="1" dirty="0"/>
              <a:t>.</a:t>
            </a:r>
          </a:p>
          <a:p>
            <a:endParaRPr lang="ru-RU" sz="2000" b="1" dirty="0"/>
          </a:p>
          <a:p>
            <a:r>
              <a:rPr lang="ru-RU" sz="2000" b="1" dirty="0"/>
              <a:t>Страховик </a:t>
            </a:r>
            <a:r>
              <a:rPr lang="ru-RU" sz="2000" b="1" dirty="0" err="1"/>
              <a:t>зобов’язаний</a:t>
            </a:r>
            <a:r>
              <a:rPr lang="ru-RU" sz="2000" b="1" dirty="0"/>
              <a:t> </a:t>
            </a:r>
            <a:r>
              <a:rPr lang="ru-RU" sz="2000" b="1" dirty="0" err="1"/>
              <a:t>повернути</a:t>
            </a:r>
            <a:r>
              <a:rPr lang="ru-RU" sz="2000" b="1" dirty="0"/>
              <a:t> </a:t>
            </a:r>
            <a:r>
              <a:rPr lang="ru-RU" sz="2000" b="1" dirty="0" err="1"/>
              <a:t>страхувальнику</a:t>
            </a:r>
            <a:r>
              <a:rPr lang="ru-RU" sz="2000" b="1" dirty="0"/>
              <a:t> </a:t>
            </a:r>
            <a:r>
              <a:rPr lang="ru-RU" sz="2000" b="1" dirty="0" err="1"/>
              <a:t>сплачену</a:t>
            </a:r>
            <a:r>
              <a:rPr lang="ru-RU" sz="2000" b="1" dirty="0"/>
              <a:t> </a:t>
            </a:r>
          </a:p>
          <a:p>
            <a:r>
              <a:rPr lang="ru-RU" sz="2000" b="1" dirty="0" err="1"/>
              <a:t>страхову</a:t>
            </a:r>
            <a:r>
              <a:rPr lang="ru-RU" sz="2000" b="1" dirty="0"/>
              <a:t> </a:t>
            </a:r>
            <a:r>
              <a:rPr lang="ru-RU" sz="2000" b="1" dirty="0" err="1"/>
              <a:t>премію</a:t>
            </a:r>
            <a:r>
              <a:rPr lang="ru-RU" sz="2000" b="1" dirty="0"/>
              <a:t> </a:t>
            </a:r>
            <a:r>
              <a:rPr lang="ru-RU" sz="2000" b="1" dirty="0" err="1"/>
              <a:t>повністю</a:t>
            </a:r>
            <a:r>
              <a:rPr lang="ru-RU" sz="2000" b="1" dirty="0"/>
              <a:t>, за </a:t>
            </a:r>
            <a:r>
              <a:rPr lang="ru-RU" sz="2000" b="1" dirty="0" err="1"/>
              <a:t>умови</a:t>
            </a:r>
            <a:r>
              <a:rPr lang="ru-RU" sz="2000" b="1" dirty="0"/>
              <a:t>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протягом</a:t>
            </a:r>
            <a:r>
              <a:rPr lang="ru-RU" sz="2000" b="1" dirty="0"/>
              <a:t> </a:t>
            </a:r>
            <a:r>
              <a:rPr lang="ru-RU" sz="2000" b="1" dirty="0" err="1"/>
              <a:t>цього</a:t>
            </a:r>
            <a:r>
              <a:rPr lang="ru-RU" sz="2000" b="1" dirty="0"/>
              <a:t> </a:t>
            </a:r>
            <a:r>
              <a:rPr lang="ru-RU" sz="2000" b="1" dirty="0" err="1"/>
              <a:t>періоду</a:t>
            </a:r>
            <a:r>
              <a:rPr lang="ru-RU" sz="2000" b="1" dirty="0"/>
              <a:t> </a:t>
            </a:r>
          </a:p>
          <a:p>
            <a:r>
              <a:rPr lang="ru-RU" sz="2000" b="1" dirty="0"/>
              <a:t>не </a:t>
            </a:r>
            <a:r>
              <a:rPr lang="ru-RU" sz="2000" b="1" dirty="0" err="1"/>
              <a:t>відбулася</a:t>
            </a:r>
            <a:r>
              <a:rPr lang="ru-RU" sz="2000" b="1" dirty="0"/>
              <a:t> </a:t>
            </a:r>
            <a:r>
              <a:rPr lang="ru-RU" sz="2000" b="1" dirty="0" err="1"/>
              <a:t>подія</a:t>
            </a:r>
            <a:r>
              <a:rPr lang="ru-RU" sz="2000" b="1" dirty="0"/>
              <a:t>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має</a:t>
            </a:r>
            <a:r>
              <a:rPr lang="ru-RU" sz="2000" b="1" dirty="0"/>
              <a:t> </a:t>
            </a:r>
            <a:r>
              <a:rPr lang="ru-RU" sz="2000" b="1" dirty="0" err="1"/>
              <a:t>ознаки</a:t>
            </a:r>
            <a:r>
              <a:rPr lang="ru-RU" sz="2000" b="1" dirty="0"/>
              <a:t> страхового </a:t>
            </a:r>
            <a:r>
              <a:rPr lang="ru-RU" sz="2000" b="1" dirty="0" err="1"/>
              <a:t>випадку</a:t>
            </a:r>
            <a:r>
              <a:rPr lang="ru-RU" sz="2000" b="1" dirty="0"/>
              <a:t>.</a:t>
            </a:r>
          </a:p>
          <a:p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2720" y="4942188"/>
            <a:ext cx="1023072" cy="1747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26197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5969" y="1916832"/>
            <a:ext cx="1463675" cy="315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Таємниця страхування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23144" y="764704"/>
            <a:ext cx="7996037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ТАЄМНИЦЯ СТРАХУВАННЯ</a:t>
            </a:r>
          </a:p>
          <a:p>
            <a:endParaRPr lang="ru-RU" sz="2400" b="1" dirty="0">
              <a:solidFill>
                <a:srgbClr val="FF0000"/>
              </a:solidFill>
            </a:endParaRPr>
          </a:p>
          <a:p>
            <a:pPr algn="just"/>
            <a:r>
              <a:rPr lang="ru-RU" sz="2400" dirty="0">
                <a:solidFill>
                  <a:prstClr val="black"/>
                </a:solidFill>
              </a:rPr>
              <a:t>       </a:t>
            </a:r>
            <a:r>
              <a:rPr lang="ru-RU" sz="2000" dirty="0">
                <a:solidFill>
                  <a:prstClr val="black"/>
                </a:solidFill>
              </a:rPr>
              <a:t>Страховику заборонено </a:t>
            </a:r>
            <a:r>
              <a:rPr lang="ru-RU" sz="2000" dirty="0" err="1">
                <a:solidFill>
                  <a:prstClr val="black"/>
                </a:solidFill>
              </a:rPr>
              <a:t>розкривати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інформацію</a:t>
            </a:r>
            <a:r>
              <a:rPr lang="ru-RU" sz="2000" dirty="0">
                <a:solidFill>
                  <a:prstClr val="black"/>
                </a:solidFill>
              </a:rPr>
              <a:t> про </a:t>
            </a:r>
            <a:r>
              <a:rPr lang="ru-RU" sz="2000" dirty="0" err="1">
                <a:solidFill>
                  <a:prstClr val="black"/>
                </a:solidFill>
              </a:rPr>
              <a:t>надання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послуги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із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визначену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відповідно</a:t>
            </a:r>
            <a:r>
              <a:rPr lang="ru-RU" sz="2000" dirty="0">
                <a:solidFill>
                  <a:prstClr val="black"/>
                </a:solidFill>
              </a:rPr>
              <a:t> до </a:t>
            </a:r>
            <a:r>
              <a:rPr lang="ru-RU" sz="2000" u="sng" dirty="0">
                <a:solidFill>
                  <a:prstClr val="black"/>
                </a:solidFill>
              </a:rPr>
              <a:t>Закону </a:t>
            </a:r>
            <a:r>
              <a:rPr lang="ru-RU" sz="2000" u="sng" dirty="0" err="1">
                <a:solidFill>
                  <a:prstClr val="black"/>
                </a:solidFill>
              </a:rPr>
              <a:t>України</a:t>
            </a:r>
            <a:r>
              <a:rPr lang="ru-RU" sz="2000" dirty="0">
                <a:solidFill>
                  <a:prstClr val="black"/>
                </a:solidFill>
              </a:rPr>
              <a:t> "Про </a:t>
            </a:r>
            <a:r>
              <a:rPr lang="ru-RU" sz="2000" dirty="0" err="1">
                <a:solidFill>
                  <a:prstClr val="black"/>
                </a:solidFill>
              </a:rPr>
              <a:t>фінансові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послуги</a:t>
            </a:r>
            <a:r>
              <a:rPr lang="ru-RU" sz="2000" dirty="0">
                <a:solidFill>
                  <a:prstClr val="black"/>
                </a:solidFill>
              </a:rPr>
              <a:t> та </a:t>
            </a:r>
            <a:r>
              <a:rPr lang="ru-RU" sz="2000" dirty="0" err="1">
                <a:solidFill>
                  <a:prstClr val="black"/>
                </a:solidFill>
              </a:rPr>
              <a:t>фінансові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компанії</a:t>
            </a:r>
            <a:r>
              <a:rPr lang="ru-RU" sz="2000" dirty="0">
                <a:solidFill>
                  <a:prstClr val="black"/>
                </a:solidFill>
              </a:rPr>
              <a:t>" (</a:t>
            </a:r>
            <a:r>
              <a:rPr lang="ru-RU" sz="2000" dirty="0" err="1">
                <a:solidFill>
                  <a:prstClr val="black"/>
                </a:solidFill>
              </a:rPr>
              <a:t>далі</a:t>
            </a:r>
            <a:r>
              <a:rPr lang="ru-RU" sz="2000" dirty="0">
                <a:solidFill>
                  <a:prstClr val="black"/>
                </a:solidFill>
              </a:rPr>
              <a:t> - </a:t>
            </a:r>
            <a:r>
              <a:rPr lang="ru-RU" sz="2000" dirty="0" err="1">
                <a:solidFill>
                  <a:prstClr val="black"/>
                </a:solidFill>
              </a:rPr>
              <a:t>таємниця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), </a:t>
            </a:r>
            <a:r>
              <a:rPr lang="ru-RU" sz="2000" dirty="0" err="1">
                <a:solidFill>
                  <a:prstClr val="black"/>
                </a:solidFill>
              </a:rPr>
              <a:t>якщо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відповідно</a:t>
            </a:r>
            <a:r>
              <a:rPr lang="ru-RU" sz="2000" dirty="0">
                <a:solidFill>
                  <a:prstClr val="black"/>
                </a:solidFill>
              </a:rPr>
              <a:t> до </a:t>
            </a:r>
            <a:r>
              <a:rPr lang="ru-RU" sz="2000" dirty="0" err="1">
                <a:solidFill>
                  <a:prstClr val="black"/>
                </a:solidFill>
              </a:rPr>
              <a:t>законодавства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України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він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зобов’язаний</a:t>
            </a:r>
            <a:r>
              <a:rPr lang="ru-RU" sz="2000" dirty="0">
                <a:solidFill>
                  <a:prstClr val="black"/>
                </a:solidFill>
              </a:rPr>
              <a:t> не </a:t>
            </a:r>
            <a:r>
              <a:rPr lang="ru-RU" sz="2000" dirty="0" err="1">
                <a:solidFill>
                  <a:prstClr val="black"/>
                </a:solidFill>
              </a:rPr>
              <a:t>розголошувати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таку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інформацію</a:t>
            </a:r>
            <a:r>
              <a:rPr lang="ru-RU" sz="2000" dirty="0">
                <a:solidFill>
                  <a:prstClr val="black"/>
                </a:solidFill>
              </a:rPr>
              <a:t>. </a:t>
            </a:r>
          </a:p>
          <a:p>
            <a:pPr algn="just"/>
            <a:r>
              <a:rPr lang="ru-RU" sz="2000" dirty="0">
                <a:solidFill>
                  <a:prstClr val="black"/>
                </a:solidFill>
              </a:rPr>
              <a:t>       Страховик, особи, </a:t>
            </a:r>
            <a:r>
              <a:rPr lang="ru-RU" sz="2000" dirty="0" err="1">
                <a:solidFill>
                  <a:prstClr val="black"/>
                </a:solidFill>
              </a:rPr>
              <a:t>які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входять</a:t>
            </a:r>
            <a:r>
              <a:rPr lang="ru-RU" sz="2000" dirty="0">
                <a:solidFill>
                  <a:prstClr val="black"/>
                </a:solidFill>
              </a:rPr>
              <a:t> до складу </a:t>
            </a:r>
            <a:r>
              <a:rPr lang="ru-RU" sz="2000" dirty="0" err="1">
                <a:solidFill>
                  <a:prstClr val="black"/>
                </a:solidFill>
              </a:rPr>
              <a:t>органів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управління</a:t>
            </a:r>
            <a:r>
              <a:rPr lang="ru-RU" sz="2000" dirty="0">
                <a:solidFill>
                  <a:prstClr val="black"/>
                </a:solidFill>
              </a:rPr>
              <a:t> та контролю страховика, </a:t>
            </a:r>
            <a:r>
              <a:rPr lang="ru-RU" sz="2000" dirty="0" err="1">
                <a:solidFill>
                  <a:prstClr val="black"/>
                </a:solidFill>
              </a:rPr>
              <a:t>аудитори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відповідальні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актуарії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інші</a:t>
            </a:r>
            <a:r>
              <a:rPr lang="ru-RU" sz="2000" dirty="0">
                <a:solidFill>
                  <a:prstClr val="black"/>
                </a:solidFill>
              </a:rPr>
              <a:t> особи, </a:t>
            </a:r>
            <a:r>
              <a:rPr lang="ru-RU" sz="2000" dirty="0" err="1">
                <a:solidFill>
                  <a:prstClr val="black"/>
                </a:solidFill>
              </a:rPr>
              <a:t>які</a:t>
            </a:r>
            <a:r>
              <a:rPr lang="ru-RU" sz="2000" dirty="0">
                <a:solidFill>
                  <a:prstClr val="black"/>
                </a:solidFill>
              </a:rPr>
              <a:t> є </a:t>
            </a:r>
            <a:r>
              <a:rPr lang="ru-RU" sz="2000" dirty="0" err="1">
                <a:solidFill>
                  <a:prstClr val="black"/>
                </a:solidFill>
              </a:rPr>
              <a:t>працівниками</a:t>
            </a:r>
            <a:r>
              <a:rPr lang="ru-RU" sz="2000" dirty="0">
                <a:solidFill>
                  <a:prstClr val="black"/>
                </a:solidFill>
              </a:rPr>
              <a:t> страховика, </a:t>
            </a:r>
            <a:r>
              <a:rPr lang="ru-RU" sz="2000" dirty="0" err="1">
                <a:solidFill>
                  <a:prstClr val="black"/>
                </a:solidFill>
              </a:rPr>
              <a:t>страхові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посередники</a:t>
            </a:r>
            <a:r>
              <a:rPr lang="ru-RU" sz="2000" dirty="0">
                <a:solidFill>
                  <a:prstClr val="black"/>
                </a:solidFill>
              </a:rPr>
              <a:t> та </a:t>
            </a:r>
            <a:r>
              <a:rPr lang="ru-RU" sz="2000" dirty="0" err="1">
                <a:solidFill>
                  <a:prstClr val="black"/>
                </a:solidFill>
              </a:rPr>
              <a:t>їх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працівники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зобов’язані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зберігати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таємницю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.</a:t>
            </a:r>
          </a:p>
          <a:p>
            <a:pPr algn="just"/>
            <a:r>
              <a:rPr lang="ru-RU" sz="2000" dirty="0">
                <a:solidFill>
                  <a:prstClr val="black"/>
                </a:solidFill>
              </a:rPr>
              <a:t>       </a:t>
            </a:r>
            <a:r>
              <a:rPr lang="ru-RU" sz="2000" dirty="0" err="1">
                <a:solidFill>
                  <a:prstClr val="black"/>
                </a:solidFill>
              </a:rPr>
              <a:t>Усі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керівники</a:t>
            </a:r>
            <a:r>
              <a:rPr lang="ru-RU" sz="2000" dirty="0">
                <a:solidFill>
                  <a:prstClr val="black"/>
                </a:solidFill>
              </a:rPr>
              <a:t> та/</a:t>
            </a:r>
            <a:r>
              <a:rPr lang="ru-RU" sz="2000" dirty="0" err="1">
                <a:solidFill>
                  <a:prstClr val="black"/>
                </a:solidFill>
              </a:rPr>
              <a:t>або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працівники</a:t>
            </a:r>
            <a:r>
              <a:rPr lang="ru-RU" sz="2000" dirty="0">
                <a:solidFill>
                  <a:prstClr val="black"/>
                </a:solidFill>
              </a:rPr>
              <a:t> страховика при </a:t>
            </a:r>
            <a:r>
              <a:rPr lang="ru-RU" sz="2000" dirty="0" err="1">
                <a:solidFill>
                  <a:prstClr val="black"/>
                </a:solidFill>
              </a:rPr>
              <a:t>вступі</a:t>
            </a:r>
            <a:r>
              <a:rPr lang="ru-RU" sz="2000" dirty="0">
                <a:solidFill>
                  <a:prstClr val="black"/>
                </a:solidFill>
              </a:rPr>
              <a:t> на посаду </a:t>
            </a:r>
            <a:r>
              <a:rPr lang="ru-RU" sz="2000" dirty="0" err="1">
                <a:solidFill>
                  <a:prstClr val="black"/>
                </a:solidFill>
              </a:rPr>
              <a:t>підписують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зобов’язання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щодо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збереження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таємниці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.</a:t>
            </a:r>
          </a:p>
          <a:p>
            <a:pPr algn="just"/>
            <a:r>
              <a:rPr lang="ru-RU" sz="2000" dirty="0">
                <a:solidFill>
                  <a:prstClr val="black"/>
                </a:solidFill>
              </a:rPr>
              <a:t>       </a:t>
            </a:r>
            <a:r>
              <a:rPr lang="ru-RU" sz="2000" dirty="0" err="1">
                <a:solidFill>
                  <a:prstClr val="black"/>
                </a:solidFill>
              </a:rPr>
              <a:t>Ця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вимога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поширюється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також</a:t>
            </a:r>
            <a:r>
              <a:rPr lang="ru-RU" sz="2000" dirty="0">
                <a:solidFill>
                  <a:prstClr val="black"/>
                </a:solidFill>
              </a:rPr>
              <a:t> на </a:t>
            </a:r>
            <a:r>
              <a:rPr lang="ru-RU" sz="2000" dirty="0" err="1">
                <a:solidFill>
                  <a:prstClr val="black"/>
                </a:solidFill>
              </a:rPr>
              <a:t>страхових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посередників</a:t>
            </a:r>
            <a:r>
              <a:rPr lang="ru-RU" sz="2000" dirty="0">
                <a:solidFill>
                  <a:prstClr val="black"/>
                </a:solidFill>
              </a:rPr>
              <a:t> та </a:t>
            </a:r>
            <a:r>
              <a:rPr lang="ru-RU" sz="2000" dirty="0" err="1">
                <a:solidFill>
                  <a:prstClr val="black"/>
                </a:solidFill>
              </a:rPr>
              <a:t>їх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працівників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інших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осіб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яким</a:t>
            </a:r>
            <a:r>
              <a:rPr lang="ru-RU" sz="2000" dirty="0">
                <a:solidFill>
                  <a:prstClr val="black"/>
                </a:solidFill>
              </a:rPr>
              <a:t> страховик </a:t>
            </a:r>
            <a:r>
              <a:rPr lang="ru-RU" sz="2000" dirty="0" err="1">
                <a:solidFill>
                  <a:prstClr val="black"/>
                </a:solidFill>
              </a:rPr>
              <a:t>доручив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виконання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частини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діяльності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із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400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876267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Класи страхування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8">
            <a:extLst>
              <a:ext uri="{FF2B5EF4-FFF2-40B4-BE49-F238E27FC236}">
                <a16:creationId xmlns:a16="http://schemas.microsoft.com/office/drawing/2014/main" id="{6AD4AEB4-D71D-4800-B17E-7A02B22C511F}"/>
              </a:ext>
            </a:extLst>
          </p:cNvPr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9">
            <a:extLst>
              <a:ext uri="{FF2B5EF4-FFF2-40B4-BE49-F238E27FC236}">
                <a16:creationId xmlns:a16="http://schemas.microsoft.com/office/drawing/2014/main" id="{98138455-856E-4014-A4BB-00C41D10A37E}"/>
              </a:ext>
            </a:extLst>
          </p:cNvPr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10">
            <a:extLst>
              <a:ext uri="{FF2B5EF4-FFF2-40B4-BE49-F238E27FC236}">
                <a16:creationId xmlns:a16="http://schemas.microsoft.com/office/drawing/2014/main" id="{A5160DA9-0D39-4154-A975-FD1B0B27FE15}"/>
              </a:ext>
            </a:extLst>
          </p:cNvPr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0D4A041B-7984-43E2-891E-04195B6B1674}"/>
              </a:ext>
            </a:extLst>
          </p:cNvPr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F57280C-2284-43A6-8F4D-AD245F052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3284" y="980728"/>
            <a:ext cx="2597119" cy="211083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F70D1F2-5B78-4541-A0A6-8016152CF3FC}"/>
              </a:ext>
            </a:extLst>
          </p:cNvPr>
          <p:cNvSpPr txBox="1"/>
          <p:nvPr/>
        </p:nvSpPr>
        <p:spPr>
          <a:xfrm>
            <a:off x="272480" y="827050"/>
            <a:ext cx="619268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До </a:t>
            </a:r>
            <a:r>
              <a:rPr lang="ru-RU" b="1" dirty="0" err="1"/>
              <a:t>класів</a:t>
            </a:r>
            <a:r>
              <a:rPr lang="ru-RU" b="1" dirty="0"/>
              <a:t> страхування </a:t>
            </a:r>
            <a:r>
              <a:rPr lang="ru-RU" b="1" dirty="0" err="1"/>
              <a:t>іншого</a:t>
            </a:r>
            <a:r>
              <a:rPr lang="ru-RU" b="1" dirty="0"/>
              <a:t>, </a:t>
            </a:r>
            <a:r>
              <a:rPr lang="ru-RU" b="1" dirty="0" err="1"/>
              <a:t>ніж</a:t>
            </a:r>
            <a:r>
              <a:rPr lang="ru-RU" b="1" dirty="0"/>
              <a:t> страхування </a:t>
            </a:r>
            <a:r>
              <a:rPr lang="ru-RU" b="1" dirty="0" err="1"/>
              <a:t>життя</a:t>
            </a:r>
            <a:r>
              <a:rPr lang="ru-RU" b="1" dirty="0"/>
              <a:t>, належать 18 </a:t>
            </a:r>
            <a:r>
              <a:rPr lang="ru-RU" b="1" dirty="0" err="1"/>
              <a:t>класів</a:t>
            </a:r>
            <a:r>
              <a:rPr lang="ru-RU" b="1" dirty="0"/>
              <a:t>, а </a:t>
            </a:r>
            <a:r>
              <a:rPr lang="ru-RU" b="1" dirty="0" err="1"/>
              <a:t>саме</a:t>
            </a:r>
            <a:r>
              <a:rPr lang="ru-RU" b="1" dirty="0"/>
              <a:t>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1 - страхування від </a:t>
            </a:r>
            <a:r>
              <a:rPr lang="ru-RU" dirty="0" err="1"/>
              <a:t>нещасного</a:t>
            </a:r>
            <a:r>
              <a:rPr lang="ru-RU" dirty="0"/>
              <a:t> </a:t>
            </a:r>
            <a:r>
              <a:rPr lang="ru-RU" dirty="0" err="1"/>
              <a:t>випадку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виробничої</a:t>
            </a:r>
            <a:r>
              <a:rPr lang="ru-RU" dirty="0"/>
              <a:t> </a:t>
            </a:r>
            <a:r>
              <a:rPr lang="ru-RU" dirty="0" err="1"/>
              <a:t>травми</a:t>
            </a:r>
            <a:r>
              <a:rPr lang="ru-RU" dirty="0"/>
              <a:t> та </a:t>
            </a:r>
            <a:r>
              <a:rPr lang="ru-RU" dirty="0" err="1"/>
              <a:t>професійного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2 - страхування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медичне</a:t>
            </a:r>
            <a:r>
              <a:rPr lang="ru-RU" dirty="0"/>
              <a:t> страхування);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3 - страхування </a:t>
            </a:r>
            <a:r>
              <a:rPr lang="ru-RU" dirty="0" err="1"/>
              <a:t>наземних</a:t>
            </a:r>
            <a:r>
              <a:rPr lang="ru-RU" dirty="0"/>
              <a:t> </a:t>
            </a:r>
            <a:r>
              <a:rPr lang="ru-RU" dirty="0" err="1"/>
              <a:t>транспортних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залізничного</a:t>
            </a:r>
            <a:r>
              <a:rPr lang="ru-RU" dirty="0"/>
              <a:t> </a:t>
            </a:r>
            <a:r>
              <a:rPr lang="ru-RU" dirty="0" err="1"/>
              <a:t>рухомого</a:t>
            </a:r>
            <a:r>
              <a:rPr lang="ru-RU" dirty="0"/>
              <a:t> складу);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424245-38F3-456D-9102-663B289E0ED7}"/>
              </a:ext>
            </a:extLst>
          </p:cNvPr>
          <p:cNvSpPr txBox="1"/>
          <p:nvPr/>
        </p:nvSpPr>
        <p:spPr>
          <a:xfrm>
            <a:off x="254454" y="3412373"/>
            <a:ext cx="914501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4 - страхування </a:t>
            </a:r>
            <a:r>
              <a:rPr lang="ru-RU" dirty="0" err="1"/>
              <a:t>залізничного</a:t>
            </a:r>
            <a:r>
              <a:rPr lang="ru-RU" dirty="0"/>
              <a:t> </a:t>
            </a:r>
            <a:r>
              <a:rPr lang="ru-RU" dirty="0" err="1"/>
              <a:t>рухомого</a:t>
            </a:r>
            <a:r>
              <a:rPr lang="ru-RU" dirty="0"/>
              <a:t> складу;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5 - страхування </a:t>
            </a:r>
            <a:r>
              <a:rPr lang="ru-RU" dirty="0" err="1"/>
              <a:t>повітряних</a:t>
            </a:r>
            <a:r>
              <a:rPr lang="ru-RU" dirty="0"/>
              <a:t> суден;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6 - страхування </a:t>
            </a:r>
            <a:r>
              <a:rPr lang="ru-RU" dirty="0" err="1"/>
              <a:t>водних</a:t>
            </a:r>
            <a:r>
              <a:rPr lang="ru-RU" dirty="0"/>
              <a:t> суден (</a:t>
            </a:r>
            <a:r>
              <a:rPr lang="ru-RU" dirty="0" err="1"/>
              <a:t>морських</a:t>
            </a:r>
            <a:r>
              <a:rPr lang="ru-RU" dirty="0"/>
              <a:t> суден, суден </a:t>
            </a:r>
            <a:r>
              <a:rPr lang="ru-RU" dirty="0" err="1"/>
              <a:t>внутрішнього</a:t>
            </a:r>
            <a:r>
              <a:rPr lang="ru-RU" dirty="0"/>
              <a:t> </a:t>
            </a:r>
            <a:r>
              <a:rPr lang="ru-RU" dirty="0" err="1"/>
              <a:t>плавання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самохідних</a:t>
            </a:r>
            <a:r>
              <a:rPr lang="ru-RU" dirty="0"/>
              <a:t> чи </a:t>
            </a:r>
            <a:r>
              <a:rPr lang="ru-RU" dirty="0" err="1"/>
              <a:t>несамохідних</a:t>
            </a:r>
            <a:r>
              <a:rPr lang="ru-RU" dirty="0"/>
              <a:t> плавучих </a:t>
            </a:r>
            <a:r>
              <a:rPr lang="ru-RU" dirty="0" err="1"/>
              <a:t>споруд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7 - страхування майна, </a:t>
            </a:r>
            <a:r>
              <a:rPr lang="ru-RU" dirty="0" err="1"/>
              <a:t>що</a:t>
            </a:r>
            <a:r>
              <a:rPr lang="ru-RU" dirty="0"/>
              <a:t> перевозиться (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вантаж</a:t>
            </a:r>
            <a:r>
              <a:rPr lang="ru-RU" dirty="0"/>
              <a:t>, багаж (</a:t>
            </a:r>
            <a:r>
              <a:rPr lang="ru-RU" dirty="0" err="1"/>
              <a:t>вантажобагаж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8 - страхування майна від </a:t>
            </a:r>
            <a:r>
              <a:rPr lang="ru-RU" dirty="0" err="1"/>
              <a:t>вогню</a:t>
            </a:r>
            <a:r>
              <a:rPr lang="ru-RU" dirty="0"/>
              <a:t> та </a:t>
            </a:r>
            <a:r>
              <a:rPr lang="ru-RU" dirty="0" err="1"/>
              <a:t>небезпечного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природних</a:t>
            </a:r>
            <a:r>
              <a:rPr lang="ru-RU" dirty="0"/>
              <a:t> </a:t>
            </a:r>
            <a:r>
              <a:rPr lang="ru-RU" dirty="0" err="1"/>
              <a:t>явищ</a:t>
            </a:r>
            <a:r>
              <a:rPr lang="ru-R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9 - страхування майна від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r>
              <a:rPr lang="ru-RU" dirty="0"/>
              <a:t> градом, морозом, </a:t>
            </a:r>
            <a:r>
              <a:rPr lang="ru-RU" dirty="0" err="1"/>
              <a:t>іншими</a:t>
            </a:r>
            <a:r>
              <a:rPr lang="ru-RU" dirty="0"/>
              <a:t> </a:t>
            </a:r>
            <a:r>
              <a:rPr lang="ru-RU" dirty="0" err="1"/>
              <a:t>подіями</a:t>
            </a:r>
            <a:r>
              <a:rPr lang="ru-RU" dirty="0"/>
              <a:t> (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крадіжку</a:t>
            </a:r>
            <a:r>
              <a:rPr lang="ru-RU" dirty="0"/>
              <a:t>, </a:t>
            </a:r>
            <a:r>
              <a:rPr lang="ru-RU" dirty="0" err="1"/>
              <a:t>розбій</a:t>
            </a:r>
            <a:r>
              <a:rPr lang="ru-RU" dirty="0"/>
              <a:t>, </a:t>
            </a:r>
            <a:r>
              <a:rPr lang="ru-RU" dirty="0" err="1"/>
              <a:t>грабіж</a:t>
            </a:r>
            <a:r>
              <a:rPr lang="ru-RU" dirty="0"/>
              <a:t>, </a:t>
            </a:r>
            <a:r>
              <a:rPr lang="ru-RU" dirty="0" err="1"/>
              <a:t>умисне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/</a:t>
            </a:r>
            <a:r>
              <a:rPr lang="ru-RU" dirty="0" err="1"/>
              <a:t>знищення</a:t>
            </a:r>
            <a:r>
              <a:rPr lang="ru-RU" dirty="0"/>
              <a:t> майна), 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подій</a:t>
            </a:r>
            <a:r>
              <a:rPr lang="ru-RU" dirty="0"/>
              <a:t>, </a:t>
            </a:r>
            <a:r>
              <a:rPr lang="ru-RU" dirty="0" err="1"/>
              <a:t>визначених</a:t>
            </a:r>
            <a:r>
              <a:rPr lang="ru-RU" dirty="0"/>
              <a:t> у </a:t>
            </a:r>
            <a:r>
              <a:rPr lang="ru-RU" dirty="0" err="1"/>
              <a:t>класі</a:t>
            </a:r>
            <a:r>
              <a:rPr lang="ru-RU" dirty="0"/>
              <a:t> 8;</a:t>
            </a:r>
          </a:p>
        </p:txBody>
      </p:sp>
    </p:spTree>
    <p:extLst>
      <p:ext uri="{BB962C8B-B14F-4D97-AF65-F5344CB8AC3E}">
        <p14:creationId xmlns:p14="http://schemas.microsoft.com/office/powerpoint/2010/main" val="36372219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776536" y="999098"/>
            <a:ext cx="669674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10 - страхування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наземного транспортного </a:t>
            </a:r>
            <a:r>
              <a:rPr lang="ru-RU" dirty="0" err="1"/>
              <a:t>засобу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11 - страхування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повітряного</a:t>
            </a:r>
            <a:r>
              <a:rPr lang="ru-RU" dirty="0"/>
              <a:t> судна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12 - страхування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водного судна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13 -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іншої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визначеної</a:t>
            </a:r>
            <a:r>
              <a:rPr lang="ru-RU" dirty="0"/>
              <a:t> у </a:t>
            </a:r>
            <a:r>
              <a:rPr lang="ru-RU" dirty="0" err="1"/>
              <a:t>класах</a:t>
            </a:r>
            <a:r>
              <a:rPr lang="ru-RU" dirty="0"/>
              <a:t> 10, 11, 12);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14 -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кредитів</a:t>
            </a:r>
            <a:r>
              <a:rPr lang="ru-R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15 - </a:t>
            </a:r>
            <a:r>
              <a:rPr lang="ru-RU" dirty="0" err="1"/>
              <a:t>страхування</a:t>
            </a:r>
            <a:r>
              <a:rPr lang="ru-RU" dirty="0"/>
              <a:t> поруки (</a:t>
            </a:r>
            <a:r>
              <a:rPr lang="ru-RU" dirty="0" err="1"/>
              <a:t>гарантії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16 -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визначених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14, 15);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17 -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судових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18 -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, </a:t>
            </a:r>
            <a:r>
              <a:rPr lang="ru-RU" dirty="0" err="1"/>
              <a:t>пов’язаних</a:t>
            </a:r>
            <a:r>
              <a:rPr lang="ru-RU" dirty="0"/>
              <a:t> з </a:t>
            </a:r>
            <a:r>
              <a:rPr lang="ru-RU" dirty="0" err="1"/>
              <a:t>наданням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(</a:t>
            </a:r>
            <a:r>
              <a:rPr lang="ru-RU" dirty="0" err="1"/>
              <a:t>асистанс</a:t>
            </a:r>
            <a:r>
              <a:rPr lang="ru-RU" dirty="0"/>
              <a:t>) особам,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потрапили</a:t>
            </a:r>
            <a:r>
              <a:rPr lang="ru-RU" dirty="0"/>
              <a:t> у </a:t>
            </a:r>
            <a:r>
              <a:rPr lang="ru-RU" dirty="0" err="1"/>
              <a:t>скрутне</a:t>
            </a:r>
            <a:r>
              <a:rPr lang="ru-RU" dirty="0"/>
              <a:t> становище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подорожі</a:t>
            </a:r>
            <a:r>
              <a:rPr lang="ru-RU" dirty="0"/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3808C2-058F-424B-BCA6-109BBD6D6F36}"/>
              </a:ext>
            </a:extLst>
          </p:cNvPr>
          <p:cNvSpPr txBox="1"/>
          <p:nvPr/>
        </p:nvSpPr>
        <p:spPr>
          <a:xfrm>
            <a:off x="416496" y="513546"/>
            <a:ext cx="8208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До </a:t>
            </a:r>
            <a:r>
              <a:rPr lang="ru-RU" b="1" dirty="0" err="1"/>
              <a:t>класів</a:t>
            </a:r>
            <a:r>
              <a:rPr lang="ru-RU" b="1" dirty="0"/>
              <a:t> страхування </a:t>
            </a:r>
            <a:r>
              <a:rPr lang="ru-RU" b="1" dirty="0" err="1"/>
              <a:t>іншого</a:t>
            </a:r>
            <a:r>
              <a:rPr lang="ru-RU" b="1" dirty="0"/>
              <a:t>, </a:t>
            </a:r>
            <a:r>
              <a:rPr lang="ru-RU" b="1" dirty="0" err="1"/>
              <a:t>ніж</a:t>
            </a:r>
            <a:r>
              <a:rPr lang="ru-RU" b="1" dirty="0"/>
              <a:t> страхування </a:t>
            </a:r>
            <a:r>
              <a:rPr lang="ru-RU" b="1" dirty="0" err="1"/>
              <a:t>життя</a:t>
            </a:r>
            <a:r>
              <a:rPr lang="ru-RU" b="1" dirty="0"/>
              <a:t>, належать </a:t>
            </a:r>
            <a:r>
              <a:rPr lang="ru-RU" b="1" dirty="0" err="1"/>
              <a:t>також</a:t>
            </a:r>
            <a:r>
              <a:rPr lang="ru-RU" b="1" dirty="0"/>
              <a:t>: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Класи страхування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121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</a:p>
          <a:p>
            <a:r>
              <a:rPr lang="ru-RU" sz="2000" b="1" dirty="0"/>
              <a:t>Страховик (</a:t>
            </a:r>
            <a:r>
              <a:rPr lang="ru-RU" sz="2000" b="1" dirty="0" err="1"/>
              <a:t>страховий</a:t>
            </a:r>
            <a:r>
              <a:rPr lang="ru-RU" sz="2000" b="1" dirty="0"/>
              <a:t> </a:t>
            </a:r>
            <a:r>
              <a:rPr lang="ru-RU" sz="2000" b="1" dirty="0" err="1"/>
              <a:t>посередник</a:t>
            </a:r>
            <a:r>
              <a:rPr lang="ru-RU" sz="2000" b="1" dirty="0"/>
              <a:t>) до </a:t>
            </a:r>
            <a:r>
              <a:rPr lang="ru-RU" sz="2000" b="1" dirty="0" err="1"/>
              <a:t>укладення</a:t>
            </a:r>
            <a:r>
              <a:rPr lang="ru-RU" sz="2000" b="1" dirty="0"/>
              <a:t> договору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надає</a:t>
            </a:r>
            <a:r>
              <a:rPr lang="ru-RU" sz="2000" b="1" dirty="0"/>
              <a:t> </a:t>
            </a:r>
            <a:r>
              <a:rPr lang="ru-RU" sz="2000" b="1" dirty="0" err="1"/>
              <a:t>клієнту</a:t>
            </a:r>
            <a:r>
              <a:rPr lang="ru-RU" sz="2000" b="1" dirty="0"/>
              <a:t> </a:t>
            </a:r>
            <a:r>
              <a:rPr lang="ru-RU" sz="2000" b="1" dirty="0" err="1"/>
              <a:t>інформацію</a:t>
            </a:r>
            <a:r>
              <a:rPr lang="ru-RU" sz="2000" b="1" dirty="0"/>
              <a:t> про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пропонується</a:t>
            </a:r>
            <a:r>
              <a:rPr lang="ru-RU" sz="2000" b="1" dirty="0"/>
              <a:t>, з </a:t>
            </a:r>
            <a:r>
              <a:rPr lang="ru-RU" sz="2000" b="1" dirty="0" err="1"/>
              <a:t>урахуванням</a:t>
            </a:r>
            <a:r>
              <a:rPr lang="ru-RU" sz="2000" b="1" dirty="0"/>
              <a:t> </a:t>
            </a:r>
            <a:r>
              <a:rPr lang="ru-RU" sz="2000" b="1" dirty="0" err="1"/>
              <a:t>специфіки</a:t>
            </a:r>
            <a:r>
              <a:rPr lang="ru-RU" sz="2000" b="1" dirty="0"/>
              <a:t> страхового продукту та потреб </a:t>
            </a:r>
            <a:r>
              <a:rPr lang="ru-RU" sz="2000" b="1" dirty="0" err="1"/>
              <a:t>клієнта</a:t>
            </a:r>
            <a:r>
              <a:rPr lang="ru-RU" sz="2000" b="1" dirty="0"/>
              <a:t>.</a:t>
            </a:r>
          </a:p>
          <a:p>
            <a:pPr algn="r"/>
            <a:r>
              <a:rPr lang="ru-RU" sz="2000" dirty="0"/>
              <a:t>Форма та </a:t>
            </a:r>
            <a:r>
              <a:rPr lang="ru-RU" sz="2000" dirty="0" err="1"/>
              <a:t>вимоги</a:t>
            </a:r>
            <a:r>
              <a:rPr lang="ru-RU" sz="2000" dirty="0"/>
              <a:t> до </a:t>
            </a:r>
            <a:r>
              <a:rPr lang="ru-RU" sz="2000" dirty="0" err="1"/>
              <a:t>надання</a:t>
            </a:r>
            <a:r>
              <a:rPr lang="ru-RU" sz="2000" dirty="0"/>
              <a:t> </a:t>
            </a:r>
            <a:r>
              <a:rPr lang="ru-RU" sz="2000" dirty="0" err="1"/>
              <a:t>інформації</a:t>
            </a:r>
            <a:r>
              <a:rPr lang="ru-RU" sz="2000" dirty="0"/>
              <a:t> про </a:t>
            </a:r>
            <a:r>
              <a:rPr lang="ru-RU" sz="2000" dirty="0" err="1"/>
              <a:t>страховий</a:t>
            </a:r>
            <a:r>
              <a:rPr lang="ru-RU" sz="2000" dirty="0"/>
              <a:t> продукт </a:t>
            </a:r>
            <a:r>
              <a:rPr lang="ru-RU" sz="2000" dirty="0" err="1"/>
              <a:t>встановлюються</a:t>
            </a:r>
            <a:r>
              <a:rPr lang="ru-RU" sz="2000" dirty="0"/>
              <a:t> нормативно-</a:t>
            </a:r>
            <a:r>
              <a:rPr lang="ru-RU" sz="2000" dirty="0" err="1"/>
              <a:t>правовими</a:t>
            </a:r>
            <a:r>
              <a:rPr lang="ru-RU" sz="2000" dirty="0"/>
              <a:t> актами Регулятора.</a:t>
            </a:r>
          </a:p>
          <a:p>
            <a:pPr algn="r"/>
            <a:endParaRPr lang="ru-RU" sz="2000" dirty="0"/>
          </a:p>
          <a:p>
            <a:r>
              <a:rPr lang="ru-RU" sz="2000" b="1" dirty="0" err="1"/>
              <a:t>Інформацію</a:t>
            </a:r>
            <a:r>
              <a:rPr lang="ru-RU" sz="2000" b="1" dirty="0"/>
              <a:t> про </a:t>
            </a:r>
            <a:r>
              <a:rPr lang="ru-RU" sz="2000" b="1" dirty="0" err="1"/>
              <a:t>стандартний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 страховик (</a:t>
            </a:r>
            <a:r>
              <a:rPr lang="ru-RU" sz="2000" b="1" dirty="0" err="1"/>
              <a:t>страховий</a:t>
            </a:r>
            <a:r>
              <a:rPr lang="ru-RU" sz="2000" b="1" dirty="0"/>
              <a:t> </a:t>
            </a:r>
            <a:r>
              <a:rPr lang="ru-RU" sz="2000" b="1" dirty="0" err="1"/>
              <a:t>посередник</a:t>
            </a:r>
            <a:r>
              <a:rPr lang="ru-RU" sz="2000" b="1" dirty="0"/>
              <a:t>) </a:t>
            </a:r>
            <a:r>
              <a:rPr lang="ru-RU" sz="2000" b="1" dirty="0" err="1"/>
              <a:t>надає</a:t>
            </a:r>
            <a:r>
              <a:rPr lang="ru-RU" sz="2000" b="1" dirty="0"/>
              <a:t> </a:t>
            </a:r>
            <a:r>
              <a:rPr lang="ru-RU" sz="2000" b="1" dirty="0" err="1"/>
              <a:t>клієнту</a:t>
            </a:r>
            <a:r>
              <a:rPr lang="ru-RU" sz="2000" b="1" dirty="0"/>
              <a:t> у </a:t>
            </a:r>
            <a:r>
              <a:rPr lang="ru-RU" sz="2000" b="1" dirty="0" err="1"/>
              <a:t>вигляді</a:t>
            </a:r>
            <a:r>
              <a:rPr lang="ru-RU" sz="2000" b="1" dirty="0"/>
              <a:t> </a:t>
            </a:r>
            <a:r>
              <a:rPr lang="ru-RU" sz="2000" b="1" dirty="0" err="1"/>
              <a:t>уніфікованого</a:t>
            </a:r>
            <a:r>
              <a:rPr lang="ru-RU" sz="2000" b="1" dirty="0"/>
              <a:t> (</a:t>
            </a:r>
            <a:r>
              <a:rPr lang="ru-RU" sz="2000" b="1" dirty="0" err="1"/>
              <a:t>стандартизованого</a:t>
            </a:r>
            <a:r>
              <a:rPr lang="ru-RU" sz="2000" b="1" dirty="0"/>
              <a:t>) документа,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містить</a:t>
            </a:r>
            <a:r>
              <a:rPr lang="ru-RU" sz="2000" b="1" dirty="0"/>
              <a:t> </a:t>
            </a:r>
            <a:r>
              <a:rPr lang="ru-RU" sz="2000" b="1" dirty="0" err="1"/>
              <a:t>загальну</a:t>
            </a:r>
            <a:r>
              <a:rPr lang="ru-RU" sz="2000" b="1" dirty="0"/>
              <a:t> </a:t>
            </a:r>
            <a:r>
              <a:rPr lang="ru-RU" sz="2000" b="1" dirty="0" err="1"/>
              <a:t>інформацію</a:t>
            </a:r>
            <a:r>
              <a:rPr lang="ru-RU" sz="2000" b="1" dirty="0"/>
              <a:t> про </a:t>
            </a:r>
            <a:r>
              <a:rPr lang="ru-RU" sz="2000" b="1" dirty="0" err="1"/>
              <a:t>такий</a:t>
            </a:r>
            <a:r>
              <a:rPr lang="ru-RU" sz="2000" b="1" dirty="0"/>
              <a:t> продукт (</a:t>
            </a:r>
            <a:r>
              <a:rPr lang="ru-RU" sz="2000" b="1" dirty="0" err="1"/>
              <a:t>далі</a:t>
            </a:r>
            <a:r>
              <a:rPr lang="ru-RU" sz="2000" b="1" dirty="0"/>
              <a:t> - </a:t>
            </a:r>
            <a:r>
              <a:rPr lang="ru-RU" sz="2000" b="1" dirty="0" err="1"/>
              <a:t>інформаційний</a:t>
            </a:r>
            <a:r>
              <a:rPr lang="ru-RU" sz="2000" b="1" dirty="0"/>
              <a:t> документ про </a:t>
            </a:r>
            <a:r>
              <a:rPr lang="ru-RU" sz="2000" b="1" dirty="0" err="1"/>
              <a:t>стандартний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продукт).</a:t>
            </a:r>
          </a:p>
          <a:p>
            <a:pPr algn="r"/>
            <a:r>
              <a:rPr lang="ru-RU" sz="2000" dirty="0"/>
              <a:t>Страховик </a:t>
            </a:r>
            <a:r>
              <a:rPr lang="ru-RU" sz="2000" dirty="0" err="1"/>
              <a:t>розробляє</a:t>
            </a:r>
            <a:r>
              <a:rPr lang="ru-RU" sz="2000" dirty="0"/>
              <a:t> та </a:t>
            </a:r>
            <a:r>
              <a:rPr lang="ru-RU" sz="2000" dirty="0" err="1"/>
              <a:t>затверджує</a:t>
            </a:r>
            <a:r>
              <a:rPr lang="ru-RU" sz="2000" dirty="0"/>
              <a:t> </a:t>
            </a:r>
            <a:r>
              <a:rPr lang="ru-RU" sz="2000" dirty="0" err="1"/>
              <a:t>інформаційний</a:t>
            </a:r>
            <a:r>
              <a:rPr lang="ru-RU" sz="2000" dirty="0"/>
              <a:t> документ про </a:t>
            </a:r>
            <a:r>
              <a:rPr lang="ru-RU" sz="2000" dirty="0" err="1"/>
              <a:t>стандартний</a:t>
            </a:r>
            <a:r>
              <a:rPr lang="ru-RU" sz="2000" dirty="0"/>
              <a:t> </a:t>
            </a:r>
            <a:r>
              <a:rPr lang="ru-RU" sz="2000" dirty="0" err="1"/>
              <a:t>страховий</a:t>
            </a:r>
            <a:r>
              <a:rPr lang="ru-RU" sz="2000" dirty="0"/>
              <a:t> продукт </a:t>
            </a:r>
            <a:r>
              <a:rPr lang="ru-RU" sz="2000" dirty="0" err="1"/>
              <a:t>окремо</a:t>
            </a:r>
            <a:r>
              <a:rPr lang="ru-RU" sz="2000" dirty="0"/>
              <a:t> </a:t>
            </a:r>
            <a:r>
              <a:rPr lang="ru-RU" sz="2000" dirty="0" err="1"/>
              <a:t>щодо</a:t>
            </a:r>
            <a:r>
              <a:rPr lang="ru-RU" sz="2000" dirty="0"/>
              <a:t> кожного страхового продукту та </a:t>
            </a:r>
            <a:r>
              <a:rPr lang="ru-RU" sz="2000" dirty="0" err="1"/>
              <a:t>розміщує</a:t>
            </a:r>
            <a:r>
              <a:rPr lang="ru-RU" sz="2000" dirty="0"/>
              <a:t> </a:t>
            </a:r>
            <a:r>
              <a:rPr lang="ru-RU" sz="2000" dirty="0" err="1"/>
              <a:t>такі</a:t>
            </a:r>
            <a:r>
              <a:rPr lang="ru-RU" sz="2000" dirty="0"/>
              <a:t> </a:t>
            </a:r>
            <a:r>
              <a:rPr lang="ru-RU" sz="2000" dirty="0" err="1"/>
              <a:t>інформаційні</a:t>
            </a:r>
            <a:r>
              <a:rPr lang="ru-RU" sz="2000" dirty="0"/>
              <a:t> </a:t>
            </a:r>
            <a:r>
              <a:rPr lang="ru-RU" sz="2000" dirty="0" err="1"/>
              <a:t>документи</a:t>
            </a:r>
            <a:r>
              <a:rPr lang="ru-RU" sz="2000" dirty="0"/>
              <a:t> на </a:t>
            </a:r>
            <a:r>
              <a:rPr lang="ru-RU" sz="2000" dirty="0" err="1"/>
              <a:t>власному</a:t>
            </a:r>
            <a:r>
              <a:rPr lang="ru-RU" sz="2000" dirty="0"/>
              <a:t> веб-</a:t>
            </a:r>
            <a:r>
              <a:rPr lang="ru-RU" sz="2000" dirty="0" err="1"/>
              <a:t>сайті</a:t>
            </a:r>
            <a:r>
              <a:rPr lang="ru-RU" sz="2000" dirty="0"/>
              <a:t>.</a:t>
            </a:r>
          </a:p>
          <a:p>
            <a:pPr algn="r"/>
            <a:endParaRPr lang="ru-RU" sz="2000" dirty="0"/>
          </a:p>
          <a:p>
            <a:r>
              <a:rPr lang="ru-RU" sz="2000" b="1" dirty="0" err="1"/>
              <a:t>Інформаційний</a:t>
            </a:r>
            <a:r>
              <a:rPr lang="ru-RU" sz="2000" b="1" dirty="0"/>
              <a:t> документ про </a:t>
            </a:r>
            <a:r>
              <a:rPr lang="ru-RU" sz="2000" b="1" dirty="0" err="1"/>
              <a:t>стандартний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 </a:t>
            </a:r>
            <a:r>
              <a:rPr lang="ru-RU" sz="2000" b="1" dirty="0" err="1"/>
              <a:t>має</a:t>
            </a:r>
            <a:r>
              <a:rPr lang="ru-RU" sz="2000" b="1" dirty="0"/>
              <a:t> бути </a:t>
            </a:r>
            <a:r>
              <a:rPr lang="ru-RU" sz="2000" b="1" dirty="0" err="1"/>
              <a:t>стислим</a:t>
            </a:r>
            <a:r>
              <a:rPr lang="ru-RU" sz="2000" b="1" dirty="0"/>
              <a:t>, </a:t>
            </a:r>
            <a:r>
              <a:rPr lang="ru-RU" sz="2000" b="1" dirty="0" err="1"/>
              <a:t>складається</a:t>
            </a:r>
            <a:r>
              <a:rPr lang="ru-RU" sz="2000" b="1" dirty="0"/>
              <a:t> у </a:t>
            </a:r>
            <a:r>
              <a:rPr lang="ru-RU" sz="2000" b="1" dirty="0" err="1"/>
              <a:t>чіткій</a:t>
            </a:r>
            <a:r>
              <a:rPr lang="ru-RU" sz="2000" b="1" dirty="0"/>
              <a:t> і </a:t>
            </a:r>
            <a:r>
              <a:rPr lang="ru-RU" sz="2000" b="1" dirty="0" err="1"/>
              <a:t>доступній</a:t>
            </a:r>
            <a:r>
              <a:rPr lang="ru-RU" sz="2000" b="1" dirty="0"/>
              <a:t> </a:t>
            </a:r>
            <a:r>
              <a:rPr lang="ru-RU" sz="2000" b="1" dirty="0" err="1"/>
              <a:t>клієнту</a:t>
            </a:r>
            <a:r>
              <a:rPr lang="ru-RU" sz="2000" b="1" dirty="0"/>
              <a:t> </a:t>
            </a:r>
            <a:r>
              <a:rPr lang="ru-RU" sz="2000" b="1" dirty="0" err="1"/>
              <a:t>формі</a:t>
            </a:r>
            <a:r>
              <a:rPr lang="ru-RU" sz="2000" b="1" dirty="0"/>
              <a:t> та </a:t>
            </a:r>
            <a:r>
              <a:rPr lang="ru-RU" sz="2000" b="1" dirty="0" err="1"/>
              <a:t>надається</a:t>
            </a:r>
            <a:r>
              <a:rPr lang="ru-RU" sz="2000" b="1" dirty="0"/>
              <a:t> страховиком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страховим</a:t>
            </a:r>
            <a:r>
              <a:rPr lang="ru-RU" sz="2000" b="1" dirty="0"/>
              <a:t> </a:t>
            </a:r>
            <a:r>
              <a:rPr lang="ru-RU" sz="2000" b="1" dirty="0" err="1"/>
              <a:t>посередником</a:t>
            </a:r>
            <a:r>
              <a:rPr lang="ru-RU" sz="2000" b="1" dirty="0"/>
              <a:t> </a:t>
            </a:r>
            <a:r>
              <a:rPr lang="ru-RU" sz="2000" b="1" dirty="0" err="1"/>
              <a:t>клієнтові</a:t>
            </a:r>
            <a:r>
              <a:rPr lang="ru-RU" sz="2000" b="1" dirty="0"/>
              <a:t> </a:t>
            </a:r>
            <a:r>
              <a:rPr lang="ru-RU" sz="2000" b="1" dirty="0" err="1"/>
              <a:t>безоплатно</a:t>
            </a:r>
            <a:r>
              <a:rPr lang="ru-RU" sz="2000" b="1" dirty="0"/>
              <a:t>.</a:t>
            </a:r>
          </a:p>
        </p:txBody>
      </p:sp>
      <p:sp>
        <p:nvSpPr>
          <p:cNvPr id="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Вимоги до укладення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093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</a:p>
          <a:p>
            <a:r>
              <a:rPr lang="ru-RU" b="1" dirty="0" err="1"/>
              <a:t>Інформація</a:t>
            </a:r>
            <a:r>
              <a:rPr lang="ru-RU" b="1" dirty="0"/>
              <a:t> про </a:t>
            </a:r>
            <a:r>
              <a:rPr lang="ru-RU" b="1" dirty="0" err="1"/>
              <a:t>страховий</a:t>
            </a:r>
            <a:r>
              <a:rPr lang="ru-RU" b="1" dirty="0"/>
              <a:t> продукт, 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інформаційний</a:t>
            </a:r>
            <a:r>
              <a:rPr lang="ru-RU" b="1" dirty="0"/>
              <a:t> документ про </a:t>
            </a:r>
            <a:r>
              <a:rPr lang="ru-RU" b="1" dirty="0" err="1"/>
              <a:t>стандартний</a:t>
            </a:r>
            <a:r>
              <a:rPr lang="ru-RU" b="1" dirty="0"/>
              <a:t> </a:t>
            </a:r>
            <a:r>
              <a:rPr lang="ru-RU" b="1" dirty="0" err="1"/>
              <a:t>страховий</a:t>
            </a:r>
            <a:r>
              <a:rPr lang="ru-RU" b="1" dirty="0"/>
              <a:t> продукт, </a:t>
            </a:r>
            <a:r>
              <a:rPr lang="ru-RU" b="1" dirty="0" err="1"/>
              <a:t>надається</a:t>
            </a:r>
            <a:r>
              <a:rPr lang="ru-RU" b="1" dirty="0"/>
              <a:t> </a:t>
            </a:r>
            <a:r>
              <a:rPr lang="ru-RU" b="1" dirty="0" err="1"/>
              <a:t>клієнту</a:t>
            </a:r>
            <a:r>
              <a:rPr lang="ru-RU" b="1" dirty="0"/>
              <a:t> в </a:t>
            </a:r>
            <a:r>
              <a:rPr lang="ru-RU" b="1" dirty="0" err="1"/>
              <a:t>паперовій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електронній</a:t>
            </a:r>
            <a:r>
              <a:rPr lang="ru-RU" b="1" dirty="0"/>
              <a:t> </a:t>
            </a:r>
            <a:r>
              <a:rPr lang="ru-RU" b="1" dirty="0" err="1"/>
              <a:t>формі</a:t>
            </a:r>
            <a:r>
              <a:rPr lang="ru-RU" b="1" dirty="0"/>
              <a:t>, 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засобами</a:t>
            </a:r>
            <a:r>
              <a:rPr lang="ru-RU" b="1" dirty="0"/>
              <a:t> </a:t>
            </a:r>
            <a:r>
              <a:rPr lang="ru-RU" b="1" dirty="0" err="1"/>
              <a:t>електронної</a:t>
            </a:r>
            <a:r>
              <a:rPr lang="ru-RU" b="1" dirty="0"/>
              <a:t> </a:t>
            </a:r>
            <a:r>
              <a:rPr lang="ru-RU" b="1" dirty="0" err="1"/>
              <a:t>пошти</a:t>
            </a:r>
            <a:r>
              <a:rPr lang="ru-RU" b="1" dirty="0"/>
              <a:t> та/</a:t>
            </a:r>
            <a:r>
              <a:rPr lang="ru-RU" b="1" dirty="0" err="1"/>
              <a:t>або</a:t>
            </a:r>
            <a:r>
              <a:rPr lang="ru-RU" b="1" dirty="0"/>
              <a:t> шляхом </a:t>
            </a:r>
            <a:r>
              <a:rPr lang="ru-RU" b="1" dirty="0" err="1"/>
              <a:t>надання</a:t>
            </a:r>
            <a:r>
              <a:rPr lang="ru-RU" b="1" dirty="0"/>
              <a:t> </a:t>
            </a:r>
            <a:r>
              <a:rPr lang="ru-RU" b="1" dirty="0" err="1"/>
              <a:t>посилання</a:t>
            </a:r>
            <a:r>
              <a:rPr lang="ru-RU" b="1" dirty="0"/>
              <a:t> на </a:t>
            </a:r>
            <a:r>
              <a:rPr lang="ru-RU" b="1" dirty="0" err="1"/>
              <a:t>інформацію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розміщується</a:t>
            </a:r>
            <a:r>
              <a:rPr lang="ru-RU" b="1" dirty="0"/>
              <a:t> на веб-</a:t>
            </a:r>
            <a:r>
              <a:rPr lang="ru-RU" b="1" dirty="0" err="1"/>
              <a:t>сайті</a:t>
            </a:r>
            <a:r>
              <a:rPr lang="ru-RU" b="1" dirty="0"/>
              <a:t> страховика (страхового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), та/</a:t>
            </a:r>
            <a:r>
              <a:rPr lang="ru-RU" b="1" dirty="0" err="1"/>
              <a:t>або</a:t>
            </a:r>
            <a:r>
              <a:rPr lang="ru-RU" b="1" dirty="0"/>
              <a:t> шляхом </a:t>
            </a:r>
            <a:r>
              <a:rPr lang="ru-RU" b="1" dirty="0" err="1"/>
              <a:t>надання</a:t>
            </a:r>
            <a:r>
              <a:rPr lang="ru-RU" b="1" dirty="0"/>
              <a:t> доступу до </a:t>
            </a:r>
            <a:r>
              <a:rPr lang="ru-RU" b="1" dirty="0" err="1"/>
              <a:t>такої</a:t>
            </a:r>
            <a:r>
              <a:rPr lang="ru-RU" b="1" dirty="0"/>
              <a:t> </a:t>
            </a:r>
            <a:r>
              <a:rPr lang="ru-RU" b="1" dirty="0" err="1"/>
              <a:t>інформації</a:t>
            </a:r>
            <a:r>
              <a:rPr lang="ru-RU" b="1" dirty="0"/>
              <a:t> через </a:t>
            </a:r>
            <a:r>
              <a:rPr lang="ru-RU" b="1" dirty="0" err="1"/>
              <a:t>особистий</a:t>
            </a:r>
            <a:r>
              <a:rPr lang="ru-RU" b="1" dirty="0"/>
              <a:t> </a:t>
            </a:r>
            <a:r>
              <a:rPr lang="ru-RU" b="1" dirty="0" err="1"/>
              <a:t>кабінет</a:t>
            </a:r>
            <a:r>
              <a:rPr lang="ru-RU" b="1" dirty="0"/>
              <a:t> </a:t>
            </a:r>
            <a:r>
              <a:rPr lang="ru-RU" b="1" dirty="0" err="1"/>
              <a:t>клієнта</a:t>
            </a:r>
            <a:r>
              <a:rPr lang="ru-RU" b="1" dirty="0"/>
              <a:t>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/>
              <a:t>програмний</a:t>
            </a:r>
            <a:r>
              <a:rPr lang="ru-RU" b="1" dirty="0"/>
              <a:t> </a:t>
            </a:r>
            <a:r>
              <a:rPr lang="ru-RU" b="1" dirty="0" err="1"/>
              <a:t>застосунок</a:t>
            </a:r>
            <a:r>
              <a:rPr lang="ru-RU" b="1" dirty="0"/>
              <a:t>, </a:t>
            </a:r>
            <a:r>
              <a:rPr lang="ru-RU" b="1" dirty="0" err="1"/>
              <a:t>або</a:t>
            </a:r>
            <a:r>
              <a:rPr lang="ru-RU" b="1" dirty="0"/>
              <a:t> в </a:t>
            </a:r>
            <a:r>
              <a:rPr lang="ru-RU" b="1" dirty="0" err="1"/>
              <a:t>інший</a:t>
            </a:r>
            <a:r>
              <a:rPr lang="ru-RU" b="1" dirty="0"/>
              <a:t> </a:t>
            </a:r>
            <a:r>
              <a:rPr lang="ru-RU" b="1" dirty="0" err="1"/>
              <a:t>спосіб</a:t>
            </a:r>
            <a:r>
              <a:rPr lang="ru-RU" b="1" dirty="0"/>
              <a:t> за </a:t>
            </a:r>
            <a:r>
              <a:rPr lang="ru-RU" b="1" dirty="0" err="1"/>
              <a:t>домовленістю</a:t>
            </a:r>
            <a:r>
              <a:rPr lang="ru-RU" b="1" dirty="0"/>
              <a:t> з </a:t>
            </a:r>
            <a:r>
              <a:rPr lang="ru-RU" b="1" dirty="0" err="1"/>
              <a:t>клієнтом</a:t>
            </a:r>
            <a:r>
              <a:rPr lang="ru-RU" b="1" dirty="0"/>
              <a:t>, за </a:t>
            </a:r>
            <a:r>
              <a:rPr lang="ru-RU" b="1" dirty="0" err="1"/>
              <a:t>умови</a:t>
            </a:r>
            <a:r>
              <a:rPr lang="ru-RU" b="1" dirty="0"/>
              <a:t> </a:t>
            </a:r>
            <a:r>
              <a:rPr lang="ru-RU" b="1" dirty="0" err="1"/>
              <a:t>можливості</a:t>
            </a:r>
            <a:r>
              <a:rPr lang="ru-RU" b="1" dirty="0"/>
              <a:t> </a:t>
            </a:r>
            <a:r>
              <a:rPr lang="ru-RU" b="1" dirty="0" err="1"/>
              <a:t>підтвердження</a:t>
            </a:r>
            <a:r>
              <a:rPr lang="ru-RU" b="1" dirty="0"/>
              <a:t> факту </a:t>
            </a:r>
            <a:r>
              <a:rPr lang="ru-RU" b="1" dirty="0" err="1"/>
              <a:t>надання</a:t>
            </a:r>
            <a:r>
              <a:rPr lang="ru-RU" b="1" dirty="0"/>
              <a:t> </a:t>
            </a:r>
            <a:r>
              <a:rPr lang="ru-RU" b="1" dirty="0" err="1"/>
              <a:t>інформації</a:t>
            </a:r>
            <a:r>
              <a:rPr lang="ru-RU" b="1" dirty="0"/>
              <a:t>.</a:t>
            </a:r>
          </a:p>
          <a:p>
            <a:r>
              <a:rPr lang="ru-RU" dirty="0" err="1">
                <a:solidFill>
                  <a:srgbClr val="FF0000"/>
                </a:solidFill>
              </a:rPr>
              <a:t>Якщо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страховий</a:t>
            </a:r>
            <a:r>
              <a:rPr lang="ru-RU" dirty="0">
                <a:solidFill>
                  <a:srgbClr val="FF0000"/>
                </a:solidFill>
              </a:rPr>
              <a:t> продукт </a:t>
            </a:r>
            <a:r>
              <a:rPr lang="ru-RU" dirty="0" err="1">
                <a:solidFill>
                  <a:srgbClr val="FF0000"/>
                </a:solidFill>
              </a:rPr>
              <a:t>пропонується</a:t>
            </a:r>
            <a:r>
              <a:rPr lang="ru-RU" dirty="0">
                <a:solidFill>
                  <a:srgbClr val="FF0000"/>
                </a:solidFill>
              </a:rPr>
              <a:t> разом </a:t>
            </a:r>
            <a:r>
              <a:rPr lang="ru-RU" dirty="0" err="1">
                <a:solidFill>
                  <a:srgbClr val="FF0000"/>
                </a:solidFill>
              </a:rPr>
              <a:t>із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супутнім</a:t>
            </a:r>
            <a:r>
              <a:rPr lang="ru-RU" dirty="0">
                <a:solidFill>
                  <a:srgbClr val="FF0000"/>
                </a:solidFill>
              </a:rPr>
              <a:t>/</a:t>
            </a:r>
            <a:r>
              <a:rPr lang="ru-RU" dirty="0" err="1">
                <a:solidFill>
                  <a:srgbClr val="FF0000"/>
                </a:solidFill>
              </a:rPr>
              <a:t>додатковим</a:t>
            </a:r>
            <a:r>
              <a:rPr lang="ru-RU" dirty="0">
                <a:solidFill>
                  <a:srgbClr val="FF0000"/>
                </a:solidFill>
              </a:rPr>
              <a:t> товаром, </a:t>
            </a:r>
            <a:r>
              <a:rPr lang="ru-RU" dirty="0" err="1">
                <a:solidFill>
                  <a:srgbClr val="FF0000"/>
                </a:solidFill>
              </a:rPr>
              <a:t>роботою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послугою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що</a:t>
            </a:r>
            <a:r>
              <a:rPr lang="ru-RU" dirty="0">
                <a:solidFill>
                  <a:srgbClr val="FF0000"/>
                </a:solidFill>
              </a:rPr>
              <a:t> не є страховою, як </a:t>
            </a:r>
            <a:r>
              <a:rPr lang="ru-RU" dirty="0" err="1">
                <a:solidFill>
                  <a:srgbClr val="FF0000"/>
                </a:solidFill>
              </a:rPr>
              <a:t>складова</a:t>
            </a:r>
            <a:r>
              <a:rPr lang="ru-RU" dirty="0">
                <a:solidFill>
                  <a:srgbClr val="FF0000"/>
                </a:solidFill>
              </a:rPr>
              <a:t> одного пакета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договору, страховик (</a:t>
            </a:r>
            <a:r>
              <a:rPr lang="ru-RU" dirty="0" err="1">
                <a:solidFill>
                  <a:srgbClr val="FF0000"/>
                </a:solidFill>
              </a:rPr>
              <a:t>страховий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посередник</a:t>
            </a:r>
            <a:r>
              <a:rPr lang="ru-RU" dirty="0">
                <a:solidFill>
                  <a:srgbClr val="FF0000"/>
                </a:solidFill>
              </a:rPr>
              <a:t>) </a:t>
            </a:r>
            <a:r>
              <a:rPr lang="ru-RU" dirty="0" err="1">
                <a:solidFill>
                  <a:srgbClr val="FF0000"/>
                </a:solidFill>
              </a:rPr>
              <a:t>зобов’язаний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повідомити</a:t>
            </a:r>
            <a:r>
              <a:rPr lang="ru-RU" dirty="0"/>
              <a:t> </a:t>
            </a:r>
            <a:r>
              <a:rPr lang="ru-RU" dirty="0" err="1"/>
              <a:t>клієнта</a:t>
            </a:r>
            <a:r>
              <a:rPr lang="ru-RU" dirty="0"/>
              <a:t> про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складових</a:t>
            </a:r>
            <a:r>
              <a:rPr lang="ru-RU" dirty="0"/>
              <a:t> такого пакета </a:t>
            </a:r>
            <a:r>
              <a:rPr lang="ru-RU" dirty="0" err="1"/>
              <a:t>окремо</a:t>
            </a:r>
            <a:r>
              <a:rPr lang="ru-RU" dirty="0"/>
              <a:t> та, </a:t>
            </a:r>
            <a:r>
              <a:rPr lang="ru-RU" dirty="0" err="1"/>
              <a:t>якщо</a:t>
            </a:r>
            <a:r>
              <a:rPr lang="ru-RU" dirty="0"/>
              <a:t> є </a:t>
            </a:r>
            <a:r>
              <a:rPr lang="ru-RU" dirty="0" err="1"/>
              <a:t>така</a:t>
            </a:r>
            <a:r>
              <a:rPr lang="ru-RU" dirty="0"/>
              <a:t> </a:t>
            </a:r>
            <a:r>
              <a:rPr lang="ru-RU" dirty="0" err="1"/>
              <a:t>можливість</a:t>
            </a:r>
            <a:r>
              <a:rPr lang="ru-RU" dirty="0"/>
              <a:t>, </a:t>
            </a:r>
            <a:r>
              <a:rPr lang="ru-RU" dirty="0" err="1"/>
              <a:t>надати</a:t>
            </a:r>
            <a:r>
              <a:rPr lang="ru-RU" dirty="0"/>
              <a:t> </a:t>
            </a:r>
            <a:r>
              <a:rPr lang="ru-RU" dirty="0" err="1"/>
              <a:t>клієнту</a:t>
            </a:r>
            <a:r>
              <a:rPr lang="ru-RU" dirty="0"/>
              <a:t> </a:t>
            </a:r>
            <a:r>
              <a:rPr lang="ru-RU" dirty="0" err="1"/>
              <a:t>опис</a:t>
            </a:r>
            <a:r>
              <a:rPr lang="ru-RU" dirty="0"/>
              <a:t> </a:t>
            </a:r>
            <a:r>
              <a:rPr lang="ru-RU" dirty="0" err="1"/>
              <a:t>кожної</a:t>
            </a:r>
            <a:r>
              <a:rPr lang="ru-RU" dirty="0"/>
              <a:t> </a:t>
            </a:r>
            <a:r>
              <a:rPr lang="ru-RU" dirty="0" err="1"/>
              <a:t>складової</a:t>
            </a:r>
            <a:r>
              <a:rPr lang="ru-RU" dirty="0"/>
              <a:t> такого пакета,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</a:t>
            </a:r>
            <a:r>
              <a:rPr lang="ru-RU" dirty="0" err="1"/>
              <a:t>вартість</a:t>
            </a:r>
            <a:r>
              <a:rPr lang="ru-RU" dirty="0"/>
              <a:t> та </a:t>
            </a:r>
            <a:r>
              <a:rPr lang="ru-RU" dirty="0" err="1"/>
              <a:t>витрати</a:t>
            </a:r>
            <a:r>
              <a:rPr lang="ru-RU" dirty="0"/>
              <a:t> за кожною з них;</a:t>
            </a:r>
          </a:p>
          <a:p>
            <a:r>
              <a:rPr lang="ru-RU" dirty="0"/>
              <a:t>2) </a:t>
            </a:r>
            <a:r>
              <a:rPr lang="ru-RU" dirty="0" err="1"/>
              <a:t>надати</a:t>
            </a:r>
            <a:r>
              <a:rPr lang="ru-RU" dirty="0"/>
              <a:t> </a:t>
            </a:r>
            <a:r>
              <a:rPr lang="ru-RU" dirty="0" err="1"/>
              <a:t>клієнту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те, як </a:t>
            </a:r>
            <a:r>
              <a:rPr lang="ru-RU" dirty="0" err="1"/>
              <a:t>придбання</a:t>
            </a:r>
            <a:r>
              <a:rPr lang="ru-RU" dirty="0"/>
              <a:t> товару,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разом з </a:t>
            </a:r>
            <a:r>
              <a:rPr lang="ru-RU" dirty="0" err="1"/>
              <a:t>укладенням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впливає</a:t>
            </a:r>
            <a:r>
              <a:rPr lang="ru-RU" dirty="0"/>
              <a:t> на </a:t>
            </a:r>
            <a:r>
              <a:rPr lang="ru-RU" dirty="0" err="1"/>
              <a:t>страхове</a:t>
            </a:r>
            <a:r>
              <a:rPr lang="ru-RU" dirty="0"/>
              <a:t> </a:t>
            </a:r>
            <a:r>
              <a:rPr lang="ru-RU" dirty="0" err="1"/>
              <a:t>покриття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ступінь</a:t>
            </a:r>
            <a:r>
              <a:rPr lang="ru-RU" dirty="0"/>
              <a:t> страхового </a:t>
            </a:r>
            <a:r>
              <a:rPr lang="ru-RU" dirty="0" err="1"/>
              <a:t>ризику</a:t>
            </a:r>
            <a:r>
              <a:rPr lang="ru-RU" dirty="0"/>
              <a:t>, </a:t>
            </a:r>
            <a:r>
              <a:rPr lang="ru-RU" dirty="0" err="1"/>
              <a:t>страхова</a:t>
            </a:r>
            <a:r>
              <a:rPr lang="ru-RU" dirty="0"/>
              <a:t> сума,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,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складові</a:t>
            </a:r>
            <a:r>
              <a:rPr lang="ru-RU" dirty="0"/>
              <a:t> страхового </a:t>
            </a:r>
            <a:r>
              <a:rPr lang="ru-RU" dirty="0" err="1"/>
              <a:t>покриття</a:t>
            </a:r>
            <a:r>
              <a:rPr lang="ru-RU" dirty="0"/>
              <a:t> </a:t>
            </a:r>
            <a:r>
              <a:rPr lang="ru-RU" dirty="0" err="1"/>
              <a:t>відрізняються</a:t>
            </a:r>
            <a:r>
              <a:rPr lang="ru-RU" dirty="0"/>
              <a:t>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укладення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 разом з </a:t>
            </a:r>
            <a:r>
              <a:rPr lang="ru-RU" dirty="0" err="1"/>
              <a:t>придбанням</a:t>
            </a:r>
            <a:r>
              <a:rPr lang="ru-RU" dirty="0"/>
              <a:t> </a:t>
            </a:r>
            <a:r>
              <a:rPr lang="ru-RU" dirty="0" err="1"/>
              <a:t>додаткового</a:t>
            </a:r>
            <a:r>
              <a:rPr lang="ru-RU" dirty="0"/>
              <a:t> товару,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окремо</a:t>
            </a:r>
            <a:r>
              <a:rPr lang="ru-RU" dirty="0"/>
              <a:t>.</a:t>
            </a:r>
          </a:p>
          <a:p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-27384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Вимоги до укладення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908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5109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</a:p>
          <a:p>
            <a:r>
              <a:rPr lang="ru-RU" dirty="0"/>
              <a:t> </a:t>
            </a:r>
            <a:r>
              <a:rPr lang="ru-RU" b="1" dirty="0"/>
              <a:t>Перед </a:t>
            </a:r>
            <a:r>
              <a:rPr lang="ru-RU" b="1" dirty="0" err="1"/>
              <a:t>укладенням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повідомити</a:t>
            </a:r>
            <a:r>
              <a:rPr lang="ru-RU" b="1" dirty="0"/>
              <a:t> </a:t>
            </a:r>
            <a:r>
              <a:rPr lang="ru-RU" b="1" dirty="0" err="1"/>
              <a:t>клієнту</a:t>
            </a:r>
            <a:r>
              <a:rPr lang="ru-RU" b="1" dirty="0"/>
              <a:t>:</a:t>
            </a:r>
          </a:p>
          <a:p>
            <a:endParaRPr lang="ru-RU" b="1" dirty="0"/>
          </a:p>
          <a:p>
            <a:pPr algn="just"/>
            <a:r>
              <a:rPr lang="ru-RU" b="1" dirty="0"/>
              <a:t>1) </a:t>
            </a:r>
            <a:r>
              <a:rPr lang="ru-RU" b="1" dirty="0" err="1"/>
              <a:t>найменування</a:t>
            </a:r>
            <a:r>
              <a:rPr lang="ru-RU" b="1" dirty="0"/>
              <a:t> та </a:t>
            </a:r>
            <a:r>
              <a:rPr lang="ru-RU" b="1" dirty="0" err="1"/>
              <a:t>місцезнаходження</a:t>
            </a:r>
            <a:r>
              <a:rPr lang="ru-RU" b="1" dirty="0"/>
              <a:t> страховика (у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відокремленого</a:t>
            </a:r>
            <a:r>
              <a:rPr lang="ru-RU" b="1" dirty="0"/>
              <a:t> </a:t>
            </a:r>
            <a:r>
              <a:rPr lang="ru-RU" b="1" dirty="0" err="1"/>
              <a:t>підрозділу</a:t>
            </a:r>
            <a:r>
              <a:rPr lang="ru-RU" b="1" dirty="0"/>
              <a:t> страховика, </a:t>
            </a:r>
            <a:r>
              <a:rPr lang="ru-RU" b="1" dirty="0" err="1"/>
              <a:t>який</a:t>
            </a:r>
            <a:r>
              <a:rPr lang="ru-RU" b="1" dirty="0"/>
              <a:t> </a:t>
            </a:r>
            <a:r>
              <a:rPr lang="ru-RU" b="1" dirty="0" err="1"/>
              <a:t>укладає</a:t>
            </a:r>
            <a:r>
              <a:rPr lang="ru-RU" b="1" dirty="0"/>
              <a:t> </a:t>
            </a:r>
            <a:r>
              <a:rPr lang="ru-RU" b="1" dirty="0" err="1"/>
              <a:t>договір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),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ідентифікаційний</a:t>
            </a:r>
            <a:r>
              <a:rPr lang="ru-RU" b="1" dirty="0"/>
              <a:t> код у </a:t>
            </a:r>
            <a:r>
              <a:rPr lang="ru-RU" b="1" dirty="0" err="1"/>
              <a:t>Єдиному</a:t>
            </a:r>
            <a:r>
              <a:rPr lang="ru-RU" b="1" dirty="0"/>
              <a:t> державному </a:t>
            </a:r>
            <a:r>
              <a:rPr lang="ru-RU" b="1" dirty="0" err="1"/>
              <a:t>реєстрі</a:t>
            </a:r>
            <a:r>
              <a:rPr lang="ru-RU" b="1" dirty="0"/>
              <a:t> </a:t>
            </a:r>
            <a:r>
              <a:rPr lang="ru-RU" b="1" dirty="0" err="1"/>
              <a:t>підприємств</a:t>
            </a:r>
            <a:r>
              <a:rPr lang="ru-RU" b="1" dirty="0"/>
              <a:t> та </a:t>
            </a:r>
            <a:r>
              <a:rPr lang="ru-RU" b="1" dirty="0" err="1"/>
              <a:t>організацій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2) </a:t>
            </a:r>
            <a:r>
              <a:rPr lang="ru-RU" b="1" dirty="0" err="1">
                <a:solidFill>
                  <a:srgbClr val="FF0000"/>
                </a:solidFill>
              </a:rPr>
              <a:t>відомості</a:t>
            </a:r>
            <a:r>
              <a:rPr lang="ru-RU" b="1" dirty="0">
                <a:solidFill>
                  <a:srgbClr val="FF0000"/>
                </a:solidFill>
              </a:rPr>
              <a:t> про </a:t>
            </a:r>
            <a:r>
              <a:rPr lang="ru-RU" b="1" dirty="0" err="1">
                <a:solidFill>
                  <a:srgbClr val="FF0000"/>
                </a:solidFill>
              </a:rPr>
              <a:t>ліцензію</a:t>
            </a:r>
            <a:r>
              <a:rPr lang="ru-RU" b="1" dirty="0">
                <a:solidFill>
                  <a:srgbClr val="FF0000"/>
                </a:solidFill>
              </a:rPr>
              <a:t> на </a:t>
            </a:r>
            <a:r>
              <a:rPr lang="ru-RU" b="1" dirty="0" err="1">
                <a:solidFill>
                  <a:srgbClr val="FF0000"/>
                </a:solidFill>
              </a:rPr>
              <a:t>здійснення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діяльності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із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спосіб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перевірки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її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актуальності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3) </a:t>
            </a:r>
            <a:r>
              <a:rPr lang="ru-RU" b="1" dirty="0" err="1"/>
              <a:t>перелік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можуть</a:t>
            </a:r>
            <a:r>
              <a:rPr lang="ru-RU" b="1" dirty="0"/>
              <a:t> </a:t>
            </a:r>
            <a:r>
              <a:rPr lang="ru-RU" b="1" dirty="0" err="1"/>
              <a:t>надаватися</a:t>
            </a:r>
            <a:r>
              <a:rPr lang="ru-RU" b="1" dirty="0"/>
              <a:t> страховиком на запит </a:t>
            </a:r>
            <a:r>
              <a:rPr lang="ru-RU" b="1" dirty="0" err="1"/>
              <a:t>клієнта</a:t>
            </a:r>
            <a:r>
              <a:rPr lang="ru-RU" b="1" dirty="0"/>
              <a:t>, порядок та </a:t>
            </a:r>
            <a:r>
              <a:rPr lang="ru-RU" b="1" dirty="0" err="1"/>
              <a:t>умови</a:t>
            </a:r>
            <a:r>
              <a:rPr lang="ru-RU" b="1" dirty="0"/>
              <a:t> </a:t>
            </a:r>
            <a:r>
              <a:rPr lang="ru-RU" b="1" dirty="0" err="1"/>
              <a:t>консультування</a:t>
            </a:r>
            <a:r>
              <a:rPr lang="ru-RU" b="1" dirty="0"/>
              <a:t> </a:t>
            </a:r>
            <a:r>
              <a:rPr lang="ru-RU" b="1" dirty="0" err="1"/>
              <a:t>клієнтів</a:t>
            </a:r>
            <a:r>
              <a:rPr lang="ru-RU" b="1" dirty="0"/>
              <a:t> </a:t>
            </a:r>
            <a:r>
              <a:rPr lang="ru-RU" b="1" dirty="0" err="1"/>
              <a:t>щодо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4) </a:t>
            </a:r>
            <a:r>
              <a:rPr lang="ru-RU" b="1" dirty="0">
                <a:solidFill>
                  <a:srgbClr val="FF0000"/>
                </a:solidFill>
              </a:rPr>
              <a:t>вид </a:t>
            </a:r>
            <a:r>
              <a:rPr lang="ru-RU" b="1" dirty="0" err="1">
                <a:solidFill>
                  <a:srgbClr val="FF0000"/>
                </a:solidFill>
              </a:rPr>
              <a:t>винагороди</a:t>
            </a:r>
            <a:r>
              <a:rPr lang="ru-RU" b="1" dirty="0">
                <a:solidFill>
                  <a:srgbClr val="FF0000"/>
                </a:solidFill>
              </a:rPr>
              <a:t>, яку </a:t>
            </a:r>
            <a:r>
              <a:rPr lang="ru-RU" b="1" dirty="0" err="1">
                <a:solidFill>
                  <a:srgbClr val="FF0000"/>
                </a:solidFill>
              </a:rPr>
              <a:t>працівник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реалізації</a:t>
            </a:r>
            <a:r>
              <a:rPr lang="ru-RU" b="1" dirty="0">
                <a:solidFill>
                  <a:srgbClr val="FF0000"/>
                </a:solidFill>
              </a:rPr>
              <a:t> страховика (у </a:t>
            </a:r>
            <a:r>
              <a:rPr lang="ru-RU" b="1" dirty="0" err="1">
                <a:solidFill>
                  <a:srgbClr val="FF0000"/>
                </a:solidFill>
              </a:rPr>
              <a:t>разі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залучення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працівника</a:t>
            </a:r>
            <a:r>
              <a:rPr lang="ru-RU" b="1" dirty="0">
                <a:solidFill>
                  <a:srgbClr val="FF0000"/>
                </a:solidFill>
              </a:rPr>
              <a:t> до </a:t>
            </a:r>
            <a:r>
              <a:rPr lang="ru-RU" b="1" dirty="0" err="1">
                <a:solidFill>
                  <a:srgbClr val="FF0000"/>
                </a:solidFill>
              </a:rPr>
              <a:t>реалізації</a:t>
            </a:r>
            <a:r>
              <a:rPr lang="ru-RU" b="1" dirty="0">
                <a:solidFill>
                  <a:srgbClr val="FF0000"/>
                </a:solidFill>
              </a:rPr>
              <a:t> страхового продукту) </a:t>
            </a:r>
            <a:r>
              <a:rPr lang="ru-RU" b="1" dirty="0" err="1">
                <a:solidFill>
                  <a:srgbClr val="FF0000"/>
                </a:solidFill>
              </a:rPr>
              <a:t>отримає</a:t>
            </a:r>
            <a:r>
              <a:rPr lang="ru-RU" b="1" dirty="0">
                <a:solidFill>
                  <a:srgbClr val="FF0000"/>
                </a:solidFill>
              </a:rPr>
              <a:t> при </a:t>
            </a:r>
            <a:r>
              <a:rPr lang="ru-RU" b="1" dirty="0" err="1">
                <a:solidFill>
                  <a:srgbClr val="FF0000"/>
                </a:solidFill>
              </a:rPr>
              <a:t>укладенні</a:t>
            </a:r>
            <a:r>
              <a:rPr lang="ru-RU" b="1" dirty="0">
                <a:solidFill>
                  <a:srgbClr val="FF0000"/>
                </a:solidFill>
              </a:rPr>
              <a:t> договору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в тому </a:t>
            </a:r>
            <a:r>
              <a:rPr lang="ru-RU" b="1" dirty="0" err="1">
                <a:solidFill>
                  <a:srgbClr val="FF0000"/>
                </a:solidFill>
              </a:rPr>
              <a:t>числі</a:t>
            </a:r>
            <a:r>
              <a:rPr lang="ru-RU" b="1" dirty="0">
                <a:solidFill>
                  <a:srgbClr val="FF0000"/>
                </a:solidFill>
              </a:rPr>
              <a:t> порядок та </a:t>
            </a:r>
            <a:r>
              <a:rPr lang="ru-RU" b="1" dirty="0" err="1">
                <a:solidFill>
                  <a:srgbClr val="FF0000"/>
                </a:solidFill>
              </a:rPr>
              <a:t>умови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її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виплати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5) </a:t>
            </a:r>
            <a:r>
              <a:rPr lang="ru-RU" b="1" dirty="0" err="1"/>
              <a:t>інформацію</a:t>
            </a:r>
            <a:r>
              <a:rPr lang="ru-RU" b="1" dirty="0"/>
              <a:t> про будь-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інші</a:t>
            </a:r>
            <a:r>
              <a:rPr lang="ru-RU" b="1" dirty="0"/>
              <a:t> </a:t>
            </a:r>
            <a:r>
              <a:rPr lang="ru-RU" b="1" dirty="0" err="1"/>
              <a:t>платежі</a:t>
            </a:r>
            <a:r>
              <a:rPr lang="ru-RU" b="1" dirty="0"/>
              <a:t> (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премій</a:t>
            </a:r>
            <a:r>
              <a:rPr lang="ru-RU" b="1" dirty="0"/>
              <a:t>),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клієнт</a:t>
            </a:r>
            <a:r>
              <a:rPr lang="ru-RU" b="1" dirty="0"/>
              <a:t> буде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сплатити</a:t>
            </a:r>
            <a:r>
              <a:rPr lang="ru-RU" b="1" dirty="0"/>
              <a:t> у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6) </a:t>
            </a:r>
            <a:r>
              <a:rPr lang="ru-RU" b="1" dirty="0" err="1">
                <a:solidFill>
                  <a:srgbClr val="FF0000"/>
                </a:solidFill>
              </a:rPr>
              <a:t>інформацію</a:t>
            </a:r>
            <a:r>
              <a:rPr lang="ru-RU" b="1" dirty="0">
                <a:solidFill>
                  <a:srgbClr val="FF0000"/>
                </a:solidFill>
              </a:rPr>
              <a:t> про </a:t>
            </a:r>
            <a:r>
              <a:rPr lang="ru-RU" b="1" dirty="0" err="1">
                <a:solidFill>
                  <a:srgbClr val="FF0000"/>
                </a:solidFill>
              </a:rPr>
              <a:t>механізми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способи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захисту</a:t>
            </a:r>
            <a:r>
              <a:rPr lang="ru-RU" b="1" dirty="0">
                <a:solidFill>
                  <a:srgbClr val="FF0000"/>
                </a:solidFill>
              </a:rPr>
              <a:t> прав </a:t>
            </a:r>
            <a:r>
              <a:rPr lang="ru-RU" b="1" dirty="0" err="1">
                <a:solidFill>
                  <a:srgbClr val="FF0000"/>
                </a:solidFill>
              </a:rPr>
              <a:t>споживачів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фінансових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зокрема</a:t>
            </a:r>
            <a:r>
              <a:rPr lang="ru-RU" b="1" dirty="0">
                <a:solidFill>
                  <a:srgbClr val="FF0000"/>
                </a:solidFill>
              </a:rPr>
              <a:t>, про </a:t>
            </a:r>
            <a:r>
              <a:rPr lang="ru-RU" b="1" dirty="0" err="1">
                <a:solidFill>
                  <a:srgbClr val="FF0000"/>
                </a:solidFill>
              </a:rPr>
              <a:t>можливість</a:t>
            </a:r>
            <a:r>
              <a:rPr lang="ru-RU" b="1" dirty="0">
                <a:solidFill>
                  <a:srgbClr val="FF0000"/>
                </a:solidFill>
              </a:rPr>
              <a:t> та порядок </a:t>
            </a:r>
            <a:r>
              <a:rPr lang="ru-RU" b="1" dirty="0" err="1">
                <a:solidFill>
                  <a:srgbClr val="FF0000"/>
                </a:solidFill>
              </a:rPr>
              <a:t>позасудового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розгляду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скарг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споживачів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фінансових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</a:t>
            </a:r>
            <a:r>
              <a:rPr lang="ru-RU" b="1" dirty="0">
                <a:solidFill>
                  <a:srgbClr val="FF0000"/>
                </a:solidFill>
              </a:rPr>
              <a:t>, адресу страховика, за </a:t>
            </a:r>
            <a:r>
              <a:rPr lang="ru-RU" b="1" dirty="0" err="1">
                <a:solidFill>
                  <a:srgbClr val="FF0000"/>
                </a:solidFill>
              </a:rPr>
              <a:t>якою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приймаються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скарги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клієнтів</a:t>
            </a:r>
            <a:r>
              <a:rPr lang="ru-RU" b="1" dirty="0">
                <a:solidFill>
                  <a:srgbClr val="FF0000"/>
                </a:solidFill>
              </a:rPr>
              <a:t>);</a:t>
            </a:r>
          </a:p>
        </p:txBody>
      </p:sp>
      <p:sp>
        <p:nvSpPr>
          <p:cNvPr id="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Вимоги до укладення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859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</a:p>
          <a:p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>
                <a:solidFill>
                  <a:prstClr val="black"/>
                </a:solidFill>
              </a:rPr>
              <a:t>Інформація</a:t>
            </a:r>
            <a:r>
              <a:rPr lang="ru-RU" b="1" dirty="0">
                <a:solidFill>
                  <a:prstClr val="black"/>
                </a:solidFill>
              </a:rPr>
              <a:t> про страхового </a:t>
            </a:r>
            <a:r>
              <a:rPr lang="ru-RU" b="1" dirty="0" err="1">
                <a:solidFill>
                  <a:prstClr val="black"/>
                </a:solidFill>
              </a:rPr>
              <a:t>посередника</a:t>
            </a:r>
            <a:r>
              <a:rPr lang="ru-RU" b="1" dirty="0">
                <a:solidFill>
                  <a:prstClr val="black"/>
                </a:solidFill>
              </a:rPr>
              <a:t>, яка </a:t>
            </a:r>
            <a:r>
              <a:rPr lang="ru-RU" b="1" dirty="0" err="1">
                <a:solidFill>
                  <a:prstClr val="black"/>
                </a:solidFill>
              </a:rPr>
              <a:t>надається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укладення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endParaRPr lang="ru-RU" b="1" dirty="0">
              <a:solidFill>
                <a:prstClr val="black"/>
              </a:solidFill>
            </a:endParaRP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1. </a:t>
            </a:r>
            <a:r>
              <a:rPr lang="ru-RU" b="1" dirty="0" err="1">
                <a:solidFill>
                  <a:prstClr val="black"/>
                </a:solidFill>
              </a:rPr>
              <a:t>Страховий</a:t>
            </a:r>
            <a:r>
              <a:rPr lang="ru-RU" b="1" dirty="0">
                <a:solidFill>
                  <a:prstClr val="black"/>
                </a:solidFill>
              </a:rPr>
              <a:t> агент, субагент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страховий</a:t>
            </a:r>
            <a:r>
              <a:rPr lang="ru-RU" b="1" dirty="0">
                <a:solidFill>
                  <a:prstClr val="black"/>
                </a:solidFill>
              </a:rPr>
              <a:t> брокер перед </a:t>
            </a:r>
            <a:r>
              <a:rPr lang="ru-RU" b="1" dirty="0" err="1">
                <a:solidFill>
                  <a:prstClr val="black"/>
                </a:solidFill>
              </a:rPr>
              <a:t>укладенням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зобов’язаний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повідомити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- </a:t>
            </a:r>
            <a:r>
              <a:rPr lang="ru-RU" b="1" dirty="0" err="1">
                <a:solidFill>
                  <a:prstClr val="black"/>
                </a:solidFill>
              </a:rPr>
              <a:t>своє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повне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скорочене</a:t>
            </a:r>
            <a:r>
              <a:rPr lang="ru-RU" b="1" dirty="0">
                <a:solidFill>
                  <a:prstClr val="black"/>
                </a:solidFill>
              </a:rPr>
              <a:t> (за </a:t>
            </a:r>
            <a:r>
              <a:rPr lang="ru-RU" b="1" dirty="0" err="1">
                <a:solidFill>
                  <a:prstClr val="black"/>
                </a:solidFill>
              </a:rPr>
              <a:t>наявності</a:t>
            </a:r>
            <a:r>
              <a:rPr lang="ru-RU" b="1" dirty="0">
                <a:solidFill>
                  <a:prstClr val="black"/>
                </a:solidFill>
              </a:rPr>
              <a:t>) </a:t>
            </a:r>
            <a:r>
              <a:rPr lang="ru-RU" b="1" dirty="0" err="1">
                <a:solidFill>
                  <a:prstClr val="black"/>
                </a:solidFill>
              </a:rPr>
              <a:t>найменування</a:t>
            </a:r>
            <a:r>
              <a:rPr lang="ru-RU" b="1" dirty="0">
                <a:solidFill>
                  <a:prstClr val="black"/>
                </a:solidFill>
              </a:rPr>
              <a:t> - для </a:t>
            </a:r>
            <a:r>
              <a:rPr lang="ru-RU" b="1" dirty="0" err="1">
                <a:solidFill>
                  <a:prstClr val="black"/>
                </a:solidFill>
              </a:rPr>
              <a:t>юридичної</a:t>
            </a:r>
            <a:r>
              <a:rPr lang="ru-RU" b="1" dirty="0">
                <a:solidFill>
                  <a:prstClr val="black"/>
                </a:solidFill>
              </a:rPr>
              <a:t> особи та </a:t>
            </a:r>
            <a:r>
              <a:rPr lang="ru-RU" b="1" dirty="0" err="1">
                <a:solidFill>
                  <a:prstClr val="black"/>
                </a:solidFill>
              </a:rPr>
              <a:t>представництва</a:t>
            </a:r>
            <a:r>
              <a:rPr lang="ru-RU" b="1" dirty="0">
                <a:solidFill>
                  <a:prstClr val="black"/>
                </a:solidFill>
              </a:rPr>
              <a:t> страхового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перестрахового</a:t>
            </a:r>
            <a:r>
              <a:rPr lang="ru-RU" b="1" dirty="0">
                <a:solidFill>
                  <a:prstClr val="black"/>
                </a:solidFill>
              </a:rPr>
              <a:t> брокера - нерезидента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прізвище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ім’я</a:t>
            </a:r>
            <a:r>
              <a:rPr lang="ru-RU" b="1" dirty="0">
                <a:solidFill>
                  <a:prstClr val="black"/>
                </a:solidFill>
              </a:rPr>
              <a:t> та по </a:t>
            </a:r>
            <a:r>
              <a:rPr lang="ru-RU" b="1" dirty="0" err="1">
                <a:solidFill>
                  <a:prstClr val="black"/>
                </a:solidFill>
              </a:rPr>
              <a:t>батькові</a:t>
            </a:r>
            <a:r>
              <a:rPr lang="ru-RU" b="1" dirty="0">
                <a:solidFill>
                  <a:prstClr val="black"/>
                </a:solidFill>
              </a:rPr>
              <a:t> (за </a:t>
            </a:r>
            <a:r>
              <a:rPr lang="ru-RU" b="1" dirty="0" err="1">
                <a:solidFill>
                  <a:prstClr val="black"/>
                </a:solidFill>
              </a:rPr>
              <a:t>наявності</a:t>
            </a:r>
            <a:r>
              <a:rPr lang="ru-RU" b="1" dirty="0">
                <a:solidFill>
                  <a:prstClr val="black"/>
                </a:solidFill>
              </a:rPr>
              <a:t>) - для </a:t>
            </a:r>
            <a:r>
              <a:rPr lang="ru-RU" b="1" dirty="0" err="1">
                <a:solidFill>
                  <a:prstClr val="black"/>
                </a:solidFill>
              </a:rPr>
              <a:t>фізичної</a:t>
            </a:r>
            <a:r>
              <a:rPr lang="ru-RU" b="1" dirty="0">
                <a:solidFill>
                  <a:prstClr val="black"/>
                </a:solidFill>
              </a:rPr>
              <a:t> особи та </a:t>
            </a:r>
            <a:r>
              <a:rPr lang="ru-RU" b="1" dirty="0" err="1">
                <a:solidFill>
                  <a:prstClr val="black"/>
                </a:solidFill>
              </a:rPr>
              <a:t>фізичної</a:t>
            </a:r>
            <a:r>
              <a:rPr lang="ru-RU" b="1" dirty="0">
                <a:solidFill>
                  <a:prstClr val="black"/>
                </a:solidFill>
              </a:rPr>
              <a:t> особи - </a:t>
            </a:r>
            <a:r>
              <a:rPr lang="ru-RU" b="1" dirty="0" err="1">
                <a:solidFill>
                  <a:prstClr val="black"/>
                </a:solidFill>
              </a:rPr>
              <a:t>підприємця</a:t>
            </a:r>
            <a:r>
              <a:rPr lang="ru-RU" b="1" dirty="0">
                <a:solidFill>
                  <a:prstClr val="black"/>
                </a:solidFill>
              </a:rPr>
              <a:t>; </a:t>
            </a:r>
            <a:r>
              <a:rPr lang="ru-RU" b="1" dirty="0" err="1">
                <a:solidFill>
                  <a:prstClr val="black"/>
                </a:solidFill>
              </a:rPr>
              <a:t>ідентифікаційний</a:t>
            </a:r>
            <a:r>
              <a:rPr lang="ru-RU" b="1" dirty="0">
                <a:solidFill>
                  <a:prstClr val="black"/>
                </a:solidFill>
              </a:rPr>
              <a:t> код у </a:t>
            </a:r>
            <a:r>
              <a:rPr lang="ru-RU" b="1" dirty="0" err="1">
                <a:solidFill>
                  <a:prstClr val="black"/>
                </a:solidFill>
              </a:rPr>
              <a:t>Єдиному</a:t>
            </a:r>
            <a:r>
              <a:rPr lang="ru-RU" b="1" dirty="0">
                <a:solidFill>
                  <a:prstClr val="black"/>
                </a:solidFill>
              </a:rPr>
              <a:t> державному </a:t>
            </a:r>
            <a:r>
              <a:rPr lang="ru-RU" b="1" dirty="0" err="1">
                <a:solidFill>
                  <a:prstClr val="black"/>
                </a:solidFill>
              </a:rPr>
              <a:t>реєстрі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підприємств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організацій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 - для </a:t>
            </a:r>
            <a:r>
              <a:rPr lang="ru-RU" b="1" dirty="0" err="1">
                <a:solidFill>
                  <a:prstClr val="black"/>
                </a:solidFill>
              </a:rPr>
              <a:t>юридичних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реєстраційний</a:t>
            </a:r>
            <a:r>
              <a:rPr lang="ru-RU" b="1" dirty="0">
                <a:solidFill>
                  <a:prstClr val="black"/>
                </a:solidFill>
              </a:rPr>
              <a:t> номер </a:t>
            </a:r>
            <a:r>
              <a:rPr lang="ru-RU" b="1" dirty="0" err="1">
                <a:solidFill>
                  <a:prstClr val="black"/>
                </a:solidFill>
              </a:rPr>
              <a:t>облікової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картки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платника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податків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серія</a:t>
            </a:r>
            <a:r>
              <a:rPr lang="ru-RU" b="1" dirty="0">
                <a:solidFill>
                  <a:prstClr val="black"/>
                </a:solidFill>
              </a:rPr>
              <a:t> та номер паспорта/номер паспорта у </a:t>
            </a:r>
            <a:r>
              <a:rPr lang="ru-RU" b="1" dirty="0" err="1">
                <a:solidFill>
                  <a:prstClr val="black"/>
                </a:solidFill>
              </a:rPr>
              <a:t>формі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картки</a:t>
            </a:r>
            <a:r>
              <a:rPr lang="ru-RU" b="1" dirty="0">
                <a:solidFill>
                  <a:prstClr val="black"/>
                </a:solidFill>
              </a:rPr>
              <a:t> (для </a:t>
            </a:r>
            <a:r>
              <a:rPr lang="ru-RU" b="1" dirty="0" err="1">
                <a:solidFill>
                  <a:prstClr val="black"/>
                </a:solidFill>
              </a:rPr>
              <a:t>фізичних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які</a:t>
            </a:r>
            <a:r>
              <a:rPr lang="ru-RU" b="1" dirty="0">
                <a:solidFill>
                  <a:prstClr val="black"/>
                </a:solidFill>
              </a:rPr>
              <a:t> через </a:t>
            </a:r>
            <a:r>
              <a:rPr lang="ru-RU" b="1" dirty="0" err="1">
                <a:solidFill>
                  <a:prstClr val="black"/>
                </a:solidFill>
              </a:rPr>
              <a:t>свої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релігійні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переконання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відмовляються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прийняття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реєстраційного</a:t>
            </a:r>
            <a:r>
              <a:rPr lang="ru-RU" b="1" dirty="0">
                <a:solidFill>
                  <a:prstClr val="black"/>
                </a:solidFill>
              </a:rPr>
              <a:t> номера </a:t>
            </a:r>
            <a:r>
              <a:rPr lang="ru-RU" b="1" dirty="0" err="1">
                <a:solidFill>
                  <a:prstClr val="black"/>
                </a:solidFill>
              </a:rPr>
              <a:t>платника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податків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повідомили</a:t>
            </a:r>
            <a:r>
              <a:rPr lang="ru-RU" b="1" dirty="0">
                <a:solidFill>
                  <a:prstClr val="black"/>
                </a:solidFill>
              </a:rPr>
              <a:t> про </a:t>
            </a:r>
            <a:r>
              <a:rPr lang="ru-RU" b="1" dirty="0" err="1">
                <a:solidFill>
                  <a:prstClr val="black"/>
                </a:solidFill>
              </a:rPr>
              <a:t>це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відповідний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контролюючий</a:t>
            </a:r>
            <a:r>
              <a:rPr lang="ru-RU" b="1" dirty="0">
                <a:solidFill>
                  <a:prstClr val="black"/>
                </a:solidFill>
              </a:rPr>
              <a:t> орган і </a:t>
            </a:r>
            <a:r>
              <a:rPr lang="ru-RU" b="1" dirty="0" err="1">
                <a:solidFill>
                  <a:prstClr val="black"/>
                </a:solidFill>
              </a:rPr>
              <a:t>мають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відмітку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паспорті</a:t>
            </a:r>
            <a:r>
              <a:rPr lang="ru-RU" b="1" dirty="0">
                <a:solidFill>
                  <a:prstClr val="black"/>
                </a:solidFill>
              </a:rPr>
              <a:t>) - для </a:t>
            </a:r>
            <a:r>
              <a:rPr lang="ru-RU" b="1" dirty="0" err="1">
                <a:solidFill>
                  <a:prstClr val="black"/>
                </a:solidFill>
              </a:rPr>
              <a:t>фізичних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фізичних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 - </a:t>
            </a:r>
            <a:r>
              <a:rPr lang="ru-RU" b="1" dirty="0" err="1">
                <a:solidFill>
                  <a:prstClr val="black"/>
                </a:solidFill>
              </a:rPr>
              <a:t>підприємців</a:t>
            </a:r>
            <a:r>
              <a:rPr lang="ru-RU" b="1" dirty="0">
                <a:solidFill>
                  <a:prstClr val="black"/>
                </a:solidFill>
              </a:rPr>
              <a:t>; </a:t>
            </a:r>
            <a:r>
              <a:rPr lang="ru-RU" b="1" dirty="0" err="1">
                <a:solidFill>
                  <a:prstClr val="black"/>
                </a:solidFill>
              </a:rPr>
              <a:t>місцезнаходження</a:t>
            </a:r>
            <a:r>
              <a:rPr lang="ru-RU" b="1" dirty="0">
                <a:solidFill>
                  <a:prstClr val="black"/>
                </a:solidFill>
              </a:rPr>
              <a:t>, адресу веб-сайту (за </a:t>
            </a:r>
            <a:r>
              <a:rPr lang="ru-RU" b="1" dirty="0" err="1">
                <a:solidFill>
                  <a:prstClr val="black"/>
                </a:solidFill>
              </a:rPr>
              <a:t>наявності</a:t>
            </a:r>
            <a:r>
              <a:rPr lang="ru-RU" b="1" dirty="0">
                <a:solidFill>
                  <a:prstClr val="black"/>
                </a:solidFill>
              </a:rPr>
              <a:t>);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Вимоги до укладення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85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</a:p>
          <a:p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>
                <a:solidFill>
                  <a:prstClr val="black"/>
                </a:solidFill>
              </a:rPr>
              <a:t>Інформація</a:t>
            </a:r>
            <a:r>
              <a:rPr lang="ru-RU" b="1" dirty="0">
                <a:solidFill>
                  <a:prstClr val="black"/>
                </a:solidFill>
              </a:rPr>
              <a:t> про страхового </a:t>
            </a:r>
            <a:r>
              <a:rPr lang="ru-RU" b="1" dirty="0" err="1">
                <a:solidFill>
                  <a:prstClr val="black"/>
                </a:solidFill>
              </a:rPr>
              <a:t>посередника</a:t>
            </a:r>
            <a:r>
              <a:rPr lang="ru-RU" b="1" dirty="0">
                <a:solidFill>
                  <a:prstClr val="black"/>
                </a:solidFill>
              </a:rPr>
              <a:t>, яка </a:t>
            </a:r>
            <a:r>
              <a:rPr lang="ru-RU" b="1" dirty="0" err="1">
                <a:solidFill>
                  <a:prstClr val="black"/>
                </a:solidFill>
              </a:rPr>
              <a:t>надається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укладення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endParaRPr lang="ru-RU" b="1" dirty="0">
              <a:solidFill>
                <a:prstClr val="black"/>
              </a:solidFill>
            </a:endParaRP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- про те, </a:t>
            </a:r>
            <a:r>
              <a:rPr lang="ru-RU" b="1" dirty="0" err="1">
                <a:solidFill>
                  <a:srgbClr val="FF0000"/>
                </a:solidFill>
              </a:rPr>
              <a:t>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він</a:t>
            </a:r>
            <a:r>
              <a:rPr lang="ru-RU" b="1" dirty="0">
                <a:solidFill>
                  <a:srgbClr val="FF0000"/>
                </a:solidFill>
              </a:rPr>
              <a:t> є </a:t>
            </a:r>
            <a:r>
              <a:rPr lang="ru-RU" b="1" dirty="0" err="1">
                <a:solidFill>
                  <a:srgbClr val="FF0000"/>
                </a:solidFill>
              </a:rPr>
              <a:t>страховим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посередником</a:t>
            </a:r>
            <a:r>
              <a:rPr lang="ru-RU" b="1" dirty="0">
                <a:solidFill>
                  <a:srgbClr val="FF0000"/>
                </a:solidFill>
              </a:rPr>
              <a:t>, та </a:t>
            </a:r>
            <a:r>
              <a:rPr lang="ru-RU" b="1" dirty="0" err="1">
                <a:solidFill>
                  <a:srgbClr val="FF0000"/>
                </a:solidFill>
              </a:rPr>
              <a:t>свої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повноваження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відповідно</a:t>
            </a:r>
            <a:r>
              <a:rPr lang="ru-RU" b="1" dirty="0">
                <a:solidFill>
                  <a:srgbClr val="FF0000"/>
                </a:solidFill>
              </a:rPr>
              <a:t> до договору </a:t>
            </a:r>
            <a:r>
              <a:rPr lang="ru-RU" b="1" dirty="0" err="1">
                <a:solidFill>
                  <a:srgbClr val="FF0000"/>
                </a:solidFill>
              </a:rPr>
              <a:t>із</a:t>
            </a:r>
            <a:r>
              <a:rPr lang="ru-RU" b="1" dirty="0">
                <a:solidFill>
                  <a:srgbClr val="FF0000"/>
                </a:solidFill>
              </a:rPr>
              <a:t> страховиком (для субагента - </a:t>
            </a:r>
            <a:r>
              <a:rPr lang="ru-RU" b="1" dirty="0" err="1">
                <a:solidFill>
                  <a:srgbClr val="FF0000"/>
                </a:solidFill>
              </a:rPr>
              <a:t>також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його</a:t>
            </a:r>
            <a:r>
              <a:rPr lang="ru-RU" b="1" dirty="0">
                <a:solidFill>
                  <a:srgbClr val="FF0000"/>
                </a:solidFill>
              </a:rPr>
              <a:t> договору </a:t>
            </a:r>
            <a:r>
              <a:rPr lang="ru-RU" b="1" dirty="0" err="1">
                <a:solidFill>
                  <a:srgbClr val="FF0000"/>
                </a:solidFill>
              </a:rPr>
              <a:t>із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страховим</a:t>
            </a:r>
            <a:r>
              <a:rPr lang="ru-RU" b="1" dirty="0">
                <a:solidFill>
                  <a:srgbClr val="FF0000"/>
                </a:solidFill>
              </a:rPr>
              <a:t> агентом) </a:t>
            </a:r>
            <a:r>
              <a:rPr lang="ru-RU" b="1" dirty="0" err="1">
                <a:solidFill>
                  <a:srgbClr val="FF0000"/>
                </a:solidFill>
              </a:rPr>
              <a:t>або</a:t>
            </a:r>
            <a:r>
              <a:rPr lang="ru-RU" b="1" dirty="0">
                <a:solidFill>
                  <a:srgbClr val="FF0000"/>
                </a:solidFill>
              </a:rPr>
              <a:t> договору про </a:t>
            </a:r>
            <a:r>
              <a:rPr lang="ru-RU" b="1" dirty="0" err="1">
                <a:solidFill>
                  <a:srgbClr val="FF0000"/>
                </a:solidFill>
              </a:rPr>
              <a:t>посередницькі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послуги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клієнтом</a:t>
            </a:r>
            <a:r>
              <a:rPr lang="ru-RU" b="1" dirty="0">
                <a:solidFill>
                  <a:srgbClr val="FF0000"/>
                </a:solidFill>
              </a:rPr>
              <a:t>;</a:t>
            </a:r>
          </a:p>
          <a:p>
            <a:r>
              <a:rPr lang="ru-RU" b="1" dirty="0">
                <a:solidFill>
                  <a:prstClr val="black"/>
                </a:solidFill>
              </a:rPr>
              <a:t>- </a:t>
            </a:r>
            <a:r>
              <a:rPr lang="ru-RU" b="1" dirty="0" err="1">
                <a:solidFill>
                  <a:prstClr val="black"/>
                </a:solidFill>
              </a:rPr>
              <a:t>свій</a:t>
            </a:r>
            <a:r>
              <a:rPr lang="ru-RU" b="1" dirty="0">
                <a:solidFill>
                  <a:prstClr val="black"/>
                </a:solidFill>
              </a:rPr>
              <a:t> номер </a:t>
            </a:r>
            <a:r>
              <a:rPr lang="ru-RU" b="1" dirty="0" err="1">
                <a:solidFill>
                  <a:prstClr val="black"/>
                </a:solidFill>
              </a:rPr>
              <a:t>запису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Реєстрі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посередників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сторінку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мережі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Інтернет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посиланням</a:t>
            </a:r>
            <a:r>
              <a:rPr lang="ru-RU" b="1" dirty="0">
                <a:solidFill>
                  <a:prstClr val="black"/>
                </a:solidFill>
              </a:rPr>
              <a:t> на </a:t>
            </a:r>
            <a:r>
              <a:rPr lang="ru-RU" b="1" dirty="0" err="1">
                <a:solidFill>
                  <a:prstClr val="black"/>
                </a:solidFill>
              </a:rPr>
              <a:t>Реєстр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посередників</a:t>
            </a:r>
            <a:r>
              <a:rPr lang="ru-RU" b="1" dirty="0">
                <a:solidFill>
                  <a:prstClr val="black"/>
                </a:solidFill>
              </a:rPr>
              <a:t> для </a:t>
            </a:r>
            <a:r>
              <a:rPr lang="ru-RU" b="1" dirty="0" err="1">
                <a:solidFill>
                  <a:prstClr val="black"/>
                </a:solidFill>
              </a:rPr>
              <a:t>перевірки</a:t>
            </a:r>
            <a:r>
              <a:rPr lang="ru-RU" b="1" dirty="0">
                <a:solidFill>
                  <a:prstClr val="black"/>
                </a:solidFill>
              </a:rPr>
              <a:t> факту </a:t>
            </a:r>
            <a:r>
              <a:rPr lang="ru-RU" b="1" dirty="0" err="1">
                <a:solidFill>
                  <a:prstClr val="black"/>
                </a:solidFill>
              </a:rPr>
              <a:t>його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реєстрації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r>
              <a:rPr lang="ru-RU" b="1" dirty="0">
                <a:solidFill>
                  <a:prstClr val="black"/>
                </a:solidFill>
              </a:rPr>
              <a:t>- </a:t>
            </a:r>
            <a:r>
              <a:rPr lang="ru-RU" b="1" dirty="0">
                <a:solidFill>
                  <a:srgbClr val="FF0000"/>
                </a:solidFill>
              </a:rPr>
              <a:t>про </a:t>
            </a:r>
            <a:r>
              <a:rPr lang="ru-RU" b="1" dirty="0" err="1">
                <a:solidFill>
                  <a:srgbClr val="FF0000"/>
                </a:solidFill>
              </a:rPr>
              <a:t>можливість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надання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індивідуальної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консультації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щодо</a:t>
            </a:r>
            <a:r>
              <a:rPr lang="ru-RU" b="1" dirty="0">
                <a:solidFill>
                  <a:srgbClr val="FF0000"/>
                </a:solidFill>
              </a:rPr>
              <a:t> умов страхового продукту та </a:t>
            </a:r>
            <a:r>
              <a:rPr lang="ru-RU" b="1" dirty="0" err="1">
                <a:solidFill>
                  <a:srgbClr val="FF0000"/>
                </a:solidFill>
              </a:rPr>
              <a:t>рекомендації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який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страховий</a:t>
            </a:r>
            <a:r>
              <a:rPr lang="ru-RU" b="1" dirty="0">
                <a:solidFill>
                  <a:srgbClr val="FF0000"/>
                </a:solidFill>
              </a:rPr>
              <a:t> продукт максимально </a:t>
            </a:r>
            <a:r>
              <a:rPr lang="ru-RU" b="1" dirty="0" err="1">
                <a:solidFill>
                  <a:srgbClr val="FF0000"/>
                </a:solidFill>
              </a:rPr>
              <a:t>відповідатиме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вимогам</a:t>
            </a:r>
            <a:r>
              <a:rPr lang="ru-RU" b="1" dirty="0">
                <a:solidFill>
                  <a:srgbClr val="FF0000"/>
                </a:solidFill>
              </a:rPr>
              <a:t> і потребам </a:t>
            </a:r>
            <a:r>
              <a:rPr lang="ru-RU" b="1" dirty="0" err="1">
                <a:solidFill>
                  <a:srgbClr val="FF0000"/>
                </a:solidFill>
              </a:rPr>
              <a:t>клієнта</a:t>
            </a:r>
            <a:r>
              <a:rPr lang="ru-RU" b="1" dirty="0">
                <a:solidFill>
                  <a:srgbClr val="FF0000"/>
                </a:solidFill>
              </a:rPr>
              <a:t> у </a:t>
            </a:r>
            <a:r>
              <a:rPr lang="ru-RU" b="1" dirty="0" err="1">
                <a:solidFill>
                  <a:srgbClr val="FF0000"/>
                </a:solidFill>
              </a:rPr>
              <a:t>страхуванні</a:t>
            </a:r>
            <a:r>
              <a:rPr lang="ru-RU" b="1" dirty="0">
                <a:solidFill>
                  <a:srgbClr val="FF0000"/>
                </a:solidFill>
              </a:rPr>
              <a:t>;</a:t>
            </a:r>
          </a:p>
          <a:p>
            <a:r>
              <a:rPr lang="ru-RU" b="1" dirty="0">
                <a:solidFill>
                  <a:prstClr val="black"/>
                </a:solidFill>
              </a:rPr>
              <a:t>- про </a:t>
            </a:r>
            <a:r>
              <a:rPr lang="ru-RU" b="1" dirty="0" err="1">
                <a:solidFill>
                  <a:prstClr val="black"/>
                </a:solidFill>
              </a:rPr>
              <a:t>найменування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місцезнаходження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страховиків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страхові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продукти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яких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він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реалізує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перелік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послуг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що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надаються</a:t>
            </a:r>
            <a:r>
              <a:rPr lang="ru-RU" b="1" dirty="0">
                <a:solidFill>
                  <a:prstClr val="black"/>
                </a:solidFill>
              </a:rPr>
              <a:t> такими страховиками, </a:t>
            </a:r>
            <a:r>
              <a:rPr lang="ru-RU" b="1" dirty="0" err="1">
                <a:solidFill>
                  <a:prstClr val="black"/>
                </a:solidFill>
              </a:rPr>
              <a:t>сторінку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мережі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Інтернет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посиланням</a:t>
            </a:r>
            <a:r>
              <a:rPr lang="ru-RU" b="1" dirty="0">
                <a:solidFill>
                  <a:prstClr val="black"/>
                </a:solidFill>
              </a:rPr>
              <a:t> на </a:t>
            </a:r>
            <a:r>
              <a:rPr lang="ru-RU" b="1" dirty="0" err="1">
                <a:solidFill>
                  <a:prstClr val="black"/>
                </a:solidFill>
              </a:rPr>
              <a:t>Реєстр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r>
              <a:rPr lang="ru-RU" b="1" dirty="0">
                <a:solidFill>
                  <a:prstClr val="black"/>
                </a:solidFill>
              </a:rPr>
              <a:t>- </a:t>
            </a:r>
            <a:r>
              <a:rPr lang="ru-RU" b="1" dirty="0">
                <a:solidFill>
                  <a:srgbClr val="FF0000"/>
                </a:solidFill>
              </a:rPr>
              <a:t>про те, </a:t>
            </a:r>
            <a:r>
              <a:rPr lang="ru-RU" b="1" dirty="0" err="1">
                <a:solidFill>
                  <a:srgbClr val="FF0000"/>
                </a:solidFill>
              </a:rPr>
              <a:t>чи</a:t>
            </a:r>
            <a:r>
              <a:rPr lang="ru-RU" b="1" dirty="0">
                <a:solidFill>
                  <a:srgbClr val="FF0000"/>
                </a:solidFill>
              </a:rPr>
              <a:t> є </a:t>
            </a:r>
            <a:r>
              <a:rPr lang="ru-RU" b="1" dirty="0" err="1">
                <a:solidFill>
                  <a:srgbClr val="FF0000"/>
                </a:solidFill>
              </a:rPr>
              <a:t>такий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посередник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власником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істотної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участі</a:t>
            </a:r>
            <a:r>
              <a:rPr lang="ru-RU" b="1" dirty="0">
                <a:solidFill>
                  <a:srgbClr val="FF0000"/>
                </a:solidFill>
              </a:rPr>
              <a:t> в будь-</a:t>
            </a:r>
            <a:r>
              <a:rPr lang="ru-RU" b="1" dirty="0" err="1">
                <a:solidFill>
                  <a:srgbClr val="FF0000"/>
                </a:solidFill>
              </a:rPr>
              <a:t>якому</a:t>
            </a:r>
            <a:r>
              <a:rPr lang="ru-RU" b="1" dirty="0">
                <a:solidFill>
                  <a:srgbClr val="FF0000"/>
                </a:solidFill>
              </a:rPr>
              <a:t> страховику;</a:t>
            </a:r>
          </a:p>
          <a:p>
            <a:r>
              <a:rPr lang="ru-RU" b="1" dirty="0">
                <a:solidFill>
                  <a:prstClr val="black"/>
                </a:solidFill>
              </a:rPr>
              <a:t>- про те, </a:t>
            </a:r>
            <a:r>
              <a:rPr lang="ru-RU" b="1" dirty="0" err="1">
                <a:solidFill>
                  <a:prstClr val="black"/>
                </a:solidFill>
              </a:rPr>
              <a:t>чи</a:t>
            </a:r>
            <a:r>
              <a:rPr lang="ru-RU" b="1" dirty="0">
                <a:solidFill>
                  <a:prstClr val="black"/>
                </a:solidFill>
              </a:rPr>
              <a:t> є будь-</a:t>
            </a:r>
            <a:r>
              <a:rPr lang="ru-RU" b="1" dirty="0" err="1">
                <a:solidFill>
                  <a:prstClr val="black"/>
                </a:solidFill>
              </a:rPr>
              <a:t>який</a:t>
            </a:r>
            <a:r>
              <a:rPr lang="ru-RU" b="1" dirty="0">
                <a:solidFill>
                  <a:prstClr val="black"/>
                </a:solidFill>
              </a:rPr>
              <a:t> страховик </a:t>
            </a:r>
            <a:r>
              <a:rPr lang="ru-RU" b="1" dirty="0" err="1">
                <a:solidFill>
                  <a:prstClr val="black"/>
                </a:solidFill>
              </a:rPr>
              <a:t>власником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істотної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участі</a:t>
            </a:r>
            <a:r>
              <a:rPr lang="ru-RU" b="1" dirty="0">
                <a:solidFill>
                  <a:prstClr val="black"/>
                </a:solidFill>
              </a:rPr>
              <a:t> у такому страховому </a:t>
            </a:r>
            <a:r>
              <a:rPr lang="ru-RU" b="1" dirty="0" err="1">
                <a:solidFill>
                  <a:prstClr val="black"/>
                </a:solidFill>
              </a:rPr>
              <a:t>посереднику</a:t>
            </a:r>
            <a:r>
              <a:rPr lang="ru-RU" b="1" dirty="0">
                <a:solidFill>
                  <a:prstClr val="black"/>
                </a:solidFill>
              </a:rPr>
              <a:t>;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Вимоги до укладення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76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</a:p>
          <a:p>
            <a:pPr algn="just"/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>
                <a:solidFill>
                  <a:prstClr val="black"/>
                </a:solidFill>
              </a:rPr>
              <a:t>Інформація</a:t>
            </a:r>
            <a:r>
              <a:rPr lang="ru-RU" b="1" dirty="0">
                <a:solidFill>
                  <a:prstClr val="black"/>
                </a:solidFill>
              </a:rPr>
              <a:t> про страхового </a:t>
            </a:r>
            <a:r>
              <a:rPr lang="ru-RU" b="1" dirty="0" err="1">
                <a:solidFill>
                  <a:prstClr val="black"/>
                </a:solidFill>
              </a:rPr>
              <a:t>посередника</a:t>
            </a:r>
            <a:r>
              <a:rPr lang="ru-RU" b="1" dirty="0">
                <a:solidFill>
                  <a:prstClr val="black"/>
                </a:solidFill>
              </a:rPr>
              <a:t>, яка </a:t>
            </a:r>
            <a:r>
              <a:rPr lang="ru-RU" b="1" dirty="0" err="1">
                <a:solidFill>
                  <a:prstClr val="black"/>
                </a:solidFill>
              </a:rPr>
              <a:t>надається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укладення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pPr algn="just"/>
            <a:r>
              <a:rPr lang="ru-RU" b="1" dirty="0"/>
              <a:t>- вид </a:t>
            </a:r>
            <a:r>
              <a:rPr lang="ru-RU" b="1" dirty="0" err="1"/>
              <a:t>винагороди</a:t>
            </a:r>
            <a:r>
              <a:rPr lang="ru-RU" b="1" dirty="0"/>
              <a:t> за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порядок та </a:t>
            </a:r>
            <a:r>
              <a:rPr lang="ru-RU" b="1" dirty="0" err="1"/>
              <a:t>умови</a:t>
            </a:r>
            <a:r>
              <a:rPr lang="ru-RU" b="1" dirty="0"/>
              <a:t> </a:t>
            </a:r>
            <a:r>
              <a:rPr lang="ru-RU" b="1" dirty="0" err="1"/>
              <a:t>її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, в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/>
              <a:t>пропонується</a:t>
            </a:r>
            <a:r>
              <a:rPr lang="ru-RU" b="1" dirty="0"/>
              <a:t> </a:t>
            </a:r>
            <a:r>
              <a:rPr lang="ru-RU" b="1" dirty="0" err="1"/>
              <a:t>договір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на </a:t>
            </a:r>
            <a:r>
              <a:rPr lang="ru-RU" b="1" dirty="0" err="1"/>
              <a:t>умовах</a:t>
            </a:r>
            <a:r>
              <a:rPr lang="ru-RU" b="1" dirty="0"/>
              <a:t>:</a:t>
            </a:r>
          </a:p>
          <a:p>
            <a:pPr algn="just"/>
            <a:r>
              <a:rPr lang="ru-RU" dirty="0"/>
              <a:t>а) </a:t>
            </a:r>
            <a:r>
              <a:rPr lang="ru-RU" dirty="0" err="1"/>
              <a:t>платності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страхового </a:t>
            </a:r>
            <a:r>
              <a:rPr lang="ru-RU" dirty="0" err="1"/>
              <a:t>посередника</a:t>
            </a:r>
            <a:r>
              <a:rPr lang="ru-RU" dirty="0"/>
              <a:t> (</a:t>
            </a:r>
            <a:r>
              <a:rPr lang="ru-RU" dirty="0" err="1"/>
              <a:t>винагорода</a:t>
            </a:r>
            <a:r>
              <a:rPr lang="ru-RU" dirty="0"/>
              <a:t> за </a:t>
            </a:r>
            <a:r>
              <a:rPr lang="ru-RU" dirty="0" err="1"/>
              <a:t>реалізацію</a:t>
            </a:r>
            <a:r>
              <a:rPr lang="ru-RU" dirty="0"/>
              <a:t> </a:t>
            </a:r>
            <a:r>
              <a:rPr lang="ru-RU" dirty="0" err="1"/>
              <a:t>сплачується</a:t>
            </a:r>
            <a:r>
              <a:rPr lang="ru-RU" dirty="0"/>
              <a:t> </a:t>
            </a:r>
            <a:r>
              <a:rPr lang="ru-RU" dirty="0" err="1"/>
              <a:t>безпосередньо</a:t>
            </a:r>
            <a:r>
              <a:rPr lang="ru-RU" dirty="0"/>
              <a:t> </a:t>
            </a:r>
            <a:r>
              <a:rPr lang="ru-RU" dirty="0" err="1"/>
              <a:t>клієнтом</a:t>
            </a:r>
            <a:r>
              <a:rPr lang="ru-RU" dirty="0"/>
              <a:t>);</a:t>
            </a:r>
          </a:p>
          <a:p>
            <a:pPr algn="just"/>
            <a:r>
              <a:rPr lang="ru-RU" dirty="0"/>
              <a:t>б)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винагороди</a:t>
            </a:r>
            <a:r>
              <a:rPr lang="ru-RU" dirty="0"/>
              <a:t> за </a:t>
            </a:r>
            <a:r>
              <a:rPr lang="ru-RU" dirty="0" err="1"/>
              <a:t>реалізацію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страховика (</a:t>
            </a:r>
            <a:r>
              <a:rPr lang="ru-RU" dirty="0" err="1"/>
              <a:t>винагорода</a:t>
            </a:r>
            <a:r>
              <a:rPr lang="ru-RU" dirty="0"/>
              <a:t> входить до складу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);</a:t>
            </a:r>
          </a:p>
          <a:p>
            <a:pPr algn="just"/>
            <a:r>
              <a:rPr lang="ru-RU" dirty="0"/>
              <a:t>в)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винагороди</a:t>
            </a:r>
            <a:r>
              <a:rPr lang="ru-RU" dirty="0"/>
              <a:t> будь-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іншого</a:t>
            </a:r>
            <a:r>
              <a:rPr lang="ru-RU" dirty="0"/>
              <a:t> виду, 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економічні</a:t>
            </a:r>
            <a:r>
              <a:rPr lang="ru-RU" dirty="0"/>
              <a:t> </a:t>
            </a:r>
            <a:r>
              <a:rPr lang="ru-RU" dirty="0" err="1"/>
              <a:t>вигоди</a:t>
            </a:r>
            <a:r>
              <a:rPr lang="ru-RU" dirty="0"/>
              <a:t> будь-</a:t>
            </a:r>
            <a:r>
              <a:rPr lang="ru-RU" dirty="0" err="1"/>
              <a:t>якого</a:t>
            </a:r>
            <a:r>
              <a:rPr lang="ru-RU" dirty="0"/>
              <a:t> виду,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пропонуються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надаються</a:t>
            </a:r>
            <a:r>
              <a:rPr lang="ru-RU" dirty="0"/>
              <a:t> у </a:t>
            </a:r>
            <a:r>
              <a:rPr lang="ru-RU" dirty="0" err="1"/>
              <a:t>зв’язку</a:t>
            </a:r>
            <a:r>
              <a:rPr lang="ru-RU" dirty="0"/>
              <a:t> з </a:t>
            </a:r>
            <a:r>
              <a:rPr lang="ru-RU" dirty="0" err="1"/>
              <a:t>укладенням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;</a:t>
            </a:r>
          </a:p>
          <a:p>
            <a:pPr algn="just"/>
            <a:r>
              <a:rPr lang="ru-RU" dirty="0"/>
              <a:t>г) </a:t>
            </a:r>
            <a:r>
              <a:rPr lang="ru-RU" dirty="0" err="1"/>
              <a:t>комбінації</a:t>
            </a:r>
            <a:r>
              <a:rPr lang="ru-RU" dirty="0"/>
              <a:t> будь-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/>
              <a:t>винагороди</a:t>
            </a:r>
            <a:r>
              <a:rPr lang="ru-RU" dirty="0"/>
              <a:t>, </a:t>
            </a:r>
            <a:r>
              <a:rPr lang="ru-RU" dirty="0" err="1"/>
              <a:t>зазначених</a:t>
            </a:r>
            <a:r>
              <a:rPr lang="ru-RU" dirty="0"/>
              <a:t> у </a:t>
            </a:r>
            <a:r>
              <a:rPr lang="ru-RU" dirty="0" err="1">
                <a:hlinkClick r:id="rId2"/>
              </a:rPr>
              <a:t>підпунктах</a:t>
            </a:r>
            <a:r>
              <a:rPr lang="ru-RU" dirty="0">
                <a:hlinkClick r:id="rId2"/>
              </a:rPr>
              <a:t> "а"</a:t>
            </a:r>
            <a:r>
              <a:rPr lang="ru-RU" dirty="0"/>
              <a:t>,</a:t>
            </a:r>
            <a:r>
              <a:rPr lang="ru-RU" dirty="0">
                <a:hlinkClick r:id="rId3"/>
              </a:rPr>
              <a:t> "б"</a:t>
            </a:r>
            <a:r>
              <a:rPr lang="ru-RU" dirty="0"/>
              <a:t> і </a:t>
            </a:r>
            <a:r>
              <a:rPr lang="ru-RU" dirty="0">
                <a:hlinkClick r:id="rId4"/>
              </a:rPr>
              <a:t>"в"</a:t>
            </a:r>
            <a:r>
              <a:rPr lang="ru-RU" dirty="0"/>
              <a:t> </a:t>
            </a:r>
            <a:r>
              <a:rPr lang="ru-RU" dirty="0" err="1"/>
              <a:t>цього</a:t>
            </a:r>
            <a:r>
              <a:rPr lang="ru-RU" dirty="0"/>
              <a:t> пункту;</a:t>
            </a:r>
          </a:p>
          <a:p>
            <a:pPr algn="just"/>
            <a:r>
              <a:rPr lang="ru-RU" b="1" dirty="0"/>
              <a:t>- про </a:t>
            </a:r>
            <a:r>
              <a:rPr lang="ru-RU" b="1" dirty="0" err="1"/>
              <a:t>розмір</a:t>
            </a:r>
            <a:r>
              <a:rPr lang="ru-RU" b="1" dirty="0"/>
              <a:t> та </a:t>
            </a:r>
            <a:r>
              <a:rPr lang="ru-RU" b="1" dirty="0" err="1"/>
              <a:t>спосіб</a:t>
            </a:r>
            <a:r>
              <a:rPr lang="ru-RU" b="1" dirty="0"/>
              <a:t> оплати </a:t>
            </a:r>
            <a:r>
              <a:rPr lang="ru-RU" b="1" dirty="0" err="1"/>
              <a:t>послуг</a:t>
            </a:r>
            <a:r>
              <a:rPr lang="ru-RU" b="1" dirty="0"/>
              <a:t>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оплата таких </a:t>
            </a:r>
            <a:r>
              <a:rPr lang="ru-RU" b="1" dirty="0" err="1"/>
              <a:t>послуг</a:t>
            </a:r>
            <a:r>
              <a:rPr lang="ru-RU" b="1" dirty="0"/>
              <a:t> </a:t>
            </a:r>
            <a:r>
              <a:rPr lang="ru-RU" b="1" dirty="0" err="1"/>
              <a:t>здійснюється</a:t>
            </a:r>
            <a:r>
              <a:rPr lang="ru-RU" b="1" dirty="0"/>
              <a:t> </a:t>
            </a:r>
            <a:r>
              <a:rPr lang="ru-RU" b="1" dirty="0" err="1"/>
              <a:t>безпосередньо</a:t>
            </a:r>
            <a:r>
              <a:rPr lang="ru-RU" b="1" dirty="0"/>
              <a:t> </a:t>
            </a:r>
            <a:r>
              <a:rPr lang="ru-RU" b="1" dirty="0" err="1"/>
              <a:t>клієнтом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- </a:t>
            </a:r>
            <a:r>
              <a:rPr lang="ru-RU" b="1" dirty="0" err="1"/>
              <a:t>інформацію</a:t>
            </a:r>
            <a:r>
              <a:rPr lang="ru-RU" b="1" dirty="0"/>
              <a:t> про будь-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інші</a:t>
            </a:r>
            <a:r>
              <a:rPr lang="ru-RU" b="1" dirty="0"/>
              <a:t> </a:t>
            </a:r>
            <a:r>
              <a:rPr lang="ru-RU" b="1" dirty="0" err="1"/>
              <a:t>платежі</a:t>
            </a:r>
            <a:r>
              <a:rPr lang="ru-RU" b="1" dirty="0"/>
              <a:t> (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премії</a:t>
            </a:r>
            <a:r>
              <a:rPr lang="ru-RU" b="1" dirty="0"/>
              <a:t>),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клієнт</a:t>
            </a:r>
            <a:r>
              <a:rPr lang="ru-RU" b="1" dirty="0"/>
              <a:t> буде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сплатити</a:t>
            </a:r>
            <a:r>
              <a:rPr lang="ru-RU" b="1" dirty="0"/>
              <a:t> </a:t>
            </a:r>
            <a:r>
              <a:rPr lang="ru-RU" b="1" dirty="0" err="1"/>
              <a:t>відповідно</a:t>
            </a:r>
            <a:r>
              <a:rPr lang="ru-RU" b="1" dirty="0"/>
              <a:t> до умов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після</a:t>
            </a:r>
            <a:r>
              <a:rPr lang="ru-RU" b="1" dirty="0"/>
              <a:t>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укладення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-  </a:t>
            </a:r>
            <a:r>
              <a:rPr lang="ru-RU" b="1" dirty="0" err="1"/>
              <a:t>інформацію</a:t>
            </a:r>
            <a:r>
              <a:rPr lang="ru-RU" b="1" dirty="0"/>
              <a:t> про </a:t>
            </a:r>
            <a:r>
              <a:rPr lang="ru-RU" b="1" dirty="0" err="1"/>
              <a:t>механізми</a:t>
            </a:r>
            <a:r>
              <a:rPr lang="ru-RU" b="1" dirty="0"/>
              <a:t> та </a:t>
            </a:r>
            <a:r>
              <a:rPr lang="ru-RU" b="1" dirty="0" err="1"/>
              <a:t>способи</a:t>
            </a:r>
            <a:r>
              <a:rPr lang="ru-RU" b="1" dirty="0"/>
              <a:t> </a:t>
            </a:r>
            <a:r>
              <a:rPr lang="ru-RU" b="1" dirty="0" err="1"/>
              <a:t>захисту</a:t>
            </a:r>
            <a:r>
              <a:rPr lang="ru-RU" b="1" dirty="0"/>
              <a:t> прав </a:t>
            </a:r>
            <a:r>
              <a:rPr lang="ru-RU" b="1" dirty="0" err="1"/>
              <a:t>споживачів</a:t>
            </a:r>
            <a:r>
              <a:rPr lang="ru-RU" b="1" dirty="0"/>
              <a:t> </a:t>
            </a:r>
            <a:r>
              <a:rPr lang="ru-RU" b="1" dirty="0" err="1"/>
              <a:t>фінансових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 (</a:t>
            </a:r>
            <a:r>
              <a:rPr lang="ru-RU" b="1" dirty="0" err="1"/>
              <a:t>зокрема</a:t>
            </a:r>
            <a:r>
              <a:rPr lang="ru-RU" b="1" dirty="0"/>
              <a:t>, про </a:t>
            </a:r>
            <a:r>
              <a:rPr lang="ru-RU" b="1" dirty="0" err="1"/>
              <a:t>можливість</a:t>
            </a:r>
            <a:r>
              <a:rPr lang="ru-RU" b="1" dirty="0"/>
              <a:t> та порядок </a:t>
            </a:r>
            <a:r>
              <a:rPr lang="ru-RU" b="1" dirty="0" err="1"/>
              <a:t>позасудового</a:t>
            </a:r>
            <a:r>
              <a:rPr lang="ru-RU" b="1" dirty="0"/>
              <a:t> </a:t>
            </a:r>
            <a:r>
              <a:rPr lang="ru-RU" b="1" dirty="0" err="1"/>
              <a:t>розгляду</a:t>
            </a:r>
            <a:r>
              <a:rPr lang="ru-RU" b="1" dirty="0"/>
              <a:t> </a:t>
            </a:r>
            <a:r>
              <a:rPr lang="ru-RU" b="1" dirty="0" err="1"/>
              <a:t>скарг</a:t>
            </a:r>
            <a:r>
              <a:rPr lang="ru-RU" b="1" dirty="0"/>
              <a:t> </a:t>
            </a:r>
            <a:r>
              <a:rPr lang="ru-RU" b="1" dirty="0" err="1"/>
              <a:t>споживачів</a:t>
            </a:r>
            <a:r>
              <a:rPr lang="ru-RU" b="1" dirty="0"/>
              <a:t> </a:t>
            </a:r>
            <a:r>
              <a:rPr lang="ru-RU" b="1" dirty="0" err="1"/>
              <a:t>фінансових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, адресу страховика, за </a:t>
            </a:r>
            <a:r>
              <a:rPr lang="ru-RU" b="1" dirty="0" err="1"/>
              <a:t>якою</a:t>
            </a:r>
            <a:r>
              <a:rPr lang="ru-RU" b="1" dirty="0"/>
              <a:t> </a:t>
            </a:r>
            <a:r>
              <a:rPr lang="ru-RU" b="1" dirty="0" err="1"/>
              <a:t>приймаються</a:t>
            </a:r>
            <a:r>
              <a:rPr lang="ru-RU" b="1" dirty="0"/>
              <a:t> </a:t>
            </a:r>
            <a:r>
              <a:rPr lang="ru-RU" b="1" dirty="0" err="1"/>
              <a:t>скарги</a:t>
            </a:r>
            <a:r>
              <a:rPr lang="ru-RU" b="1" dirty="0"/>
              <a:t> </a:t>
            </a:r>
            <a:r>
              <a:rPr lang="ru-RU" b="1" dirty="0" err="1"/>
              <a:t>клієнтів</a:t>
            </a:r>
            <a:r>
              <a:rPr lang="ru-RU" b="1" dirty="0"/>
              <a:t>);</a:t>
            </a:r>
          </a:p>
        </p:txBody>
      </p:sp>
      <p:sp>
        <p:nvSpPr>
          <p:cNvPr id="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Вимоги до укладення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561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Загальні умови страхового продукту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Загальні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/>
              <a:t>Загальні</a:t>
            </a:r>
            <a:r>
              <a:rPr lang="ru-RU" b="1" dirty="0"/>
              <a:t> </a:t>
            </a:r>
            <a:r>
              <a:rPr lang="ru-RU" b="1" dirty="0" err="1"/>
              <a:t>умови</a:t>
            </a:r>
            <a:r>
              <a:rPr lang="ru-RU" b="1" dirty="0"/>
              <a:t> страхового продукту </a:t>
            </a:r>
            <a:r>
              <a:rPr lang="ru-RU" b="1" dirty="0" err="1"/>
              <a:t>визначаються</a:t>
            </a:r>
            <a:r>
              <a:rPr lang="ru-RU" b="1" dirty="0"/>
              <a:t> на </a:t>
            </a:r>
            <a:r>
              <a:rPr lang="ru-RU" b="1" dirty="0" err="1"/>
              <a:t>підставі</a:t>
            </a:r>
            <a:r>
              <a:rPr lang="ru-RU" b="1" dirty="0"/>
              <a:t> </a:t>
            </a:r>
            <a:r>
              <a:rPr lang="ru-RU" b="1" dirty="0" err="1"/>
              <a:t>внутрішньої</a:t>
            </a:r>
            <a:r>
              <a:rPr lang="ru-RU" b="1" dirty="0"/>
              <a:t> </a:t>
            </a:r>
            <a:r>
              <a:rPr lang="ru-RU" b="1" dirty="0" err="1"/>
              <a:t>політики</a:t>
            </a:r>
            <a:r>
              <a:rPr lang="ru-RU" b="1" dirty="0"/>
              <a:t> з </a:t>
            </a:r>
            <a:r>
              <a:rPr lang="ru-RU" b="1" dirty="0" err="1"/>
              <a:t>андеррайтингу</a:t>
            </a:r>
            <a:r>
              <a:rPr lang="ru-RU" b="1" dirty="0"/>
              <a:t> та </a:t>
            </a:r>
            <a:r>
              <a:rPr lang="ru-RU" b="1" dirty="0" err="1"/>
              <a:t>внутрішньої</a:t>
            </a:r>
            <a:r>
              <a:rPr lang="ru-RU" b="1" dirty="0"/>
              <a:t> </a:t>
            </a:r>
            <a:r>
              <a:rPr lang="ru-RU" b="1" dirty="0" err="1"/>
              <a:t>політики</a:t>
            </a:r>
            <a:r>
              <a:rPr lang="ru-RU" b="1" dirty="0"/>
              <a:t> з </a:t>
            </a:r>
            <a:r>
              <a:rPr lang="ru-RU" b="1" dirty="0" err="1"/>
              <a:t>розроблення</a:t>
            </a:r>
            <a:r>
              <a:rPr lang="ru-RU" b="1" dirty="0"/>
              <a:t> та </a:t>
            </a:r>
            <a:r>
              <a:rPr lang="ru-RU" b="1" dirty="0" err="1"/>
              <a:t>впровадження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продуктів</a:t>
            </a:r>
            <a:r>
              <a:rPr lang="ru-RU" b="1" dirty="0"/>
              <a:t>, </a:t>
            </a:r>
            <a:r>
              <a:rPr lang="ru-RU" b="1" dirty="0" err="1"/>
              <a:t>розроблених</a:t>
            </a:r>
            <a:r>
              <a:rPr lang="ru-RU" b="1" dirty="0"/>
              <a:t> та </a:t>
            </a:r>
            <a:r>
              <a:rPr lang="ru-RU" b="1" dirty="0" err="1"/>
              <a:t>затверджених</a:t>
            </a:r>
            <a:r>
              <a:rPr lang="ru-RU" b="1" dirty="0"/>
              <a:t> страховиком </a:t>
            </a:r>
            <a:r>
              <a:rPr lang="ru-RU" b="1" dirty="0" err="1"/>
              <a:t>відповідно</a:t>
            </a:r>
            <a:r>
              <a:rPr lang="ru-RU" b="1" dirty="0"/>
              <a:t> до </a:t>
            </a:r>
            <a:r>
              <a:rPr lang="ru-RU" b="1" dirty="0" err="1"/>
              <a:t>вимог</a:t>
            </a:r>
            <a:r>
              <a:rPr lang="ru-RU" b="1" dirty="0"/>
              <a:t> до </a:t>
            </a:r>
            <a:r>
              <a:rPr lang="ru-RU" b="1" dirty="0" err="1"/>
              <a:t>розроблення</a:t>
            </a:r>
            <a:r>
              <a:rPr lang="ru-RU" b="1" dirty="0"/>
              <a:t> таких </a:t>
            </a:r>
            <a:r>
              <a:rPr lang="ru-RU" b="1" dirty="0" err="1"/>
              <a:t>політик</a:t>
            </a:r>
            <a:r>
              <a:rPr lang="ru-RU" b="1" dirty="0"/>
              <a:t>, </a:t>
            </a:r>
            <a:r>
              <a:rPr lang="ru-RU" b="1" dirty="0" err="1"/>
              <a:t>встановлених</a:t>
            </a:r>
            <a:r>
              <a:rPr lang="ru-RU" b="1" dirty="0"/>
              <a:t> нормативно-</a:t>
            </a:r>
            <a:r>
              <a:rPr lang="ru-RU" b="1" dirty="0" err="1"/>
              <a:t>правовими</a:t>
            </a:r>
            <a:r>
              <a:rPr lang="ru-RU" b="1" dirty="0"/>
              <a:t> актами Регулятора.</a:t>
            </a:r>
          </a:p>
          <a:p>
            <a:pPr algn="just"/>
            <a:endParaRPr lang="ru-RU" b="1" dirty="0"/>
          </a:p>
          <a:p>
            <a:r>
              <a:rPr lang="ru-RU" dirty="0"/>
              <a:t>Страховик </a:t>
            </a:r>
            <a:r>
              <a:rPr lang="ru-RU" dirty="0" err="1"/>
              <a:t>зобов’язаний</a:t>
            </a:r>
            <a:r>
              <a:rPr lang="ru-RU" dirty="0"/>
              <a:t> </a:t>
            </a:r>
            <a:r>
              <a:rPr lang="ru-RU" dirty="0" err="1"/>
              <a:t>розміщувати</a:t>
            </a:r>
            <a:r>
              <a:rPr lang="ru-RU" dirty="0"/>
              <a:t> та </a:t>
            </a:r>
            <a:r>
              <a:rPr lang="ru-RU" dirty="0" err="1"/>
              <a:t>зберігати</a:t>
            </a:r>
            <a:r>
              <a:rPr lang="ru-RU" dirty="0"/>
              <a:t> на </a:t>
            </a:r>
            <a:r>
              <a:rPr lang="ru-RU" dirty="0" err="1"/>
              <a:t>своєму</a:t>
            </a:r>
            <a:r>
              <a:rPr lang="ru-RU" dirty="0"/>
              <a:t> веб-</a:t>
            </a:r>
            <a:r>
              <a:rPr lang="ru-RU" dirty="0" err="1"/>
              <a:t>сайті</a:t>
            </a:r>
            <a:r>
              <a:rPr lang="ru-RU" dirty="0"/>
              <a:t> у </a:t>
            </a:r>
            <a:r>
              <a:rPr lang="ru-RU" dirty="0" err="1"/>
              <a:t>відкритому</a:t>
            </a:r>
            <a:r>
              <a:rPr lang="ru-RU" dirty="0"/>
              <a:t> </a:t>
            </a:r>
            <a:r>
              <a:rPr lang="ru-RU" dirty="0" err="1"/>
              <a:t>доступі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 </a:t>
            </a:r>
            <a:r>
              <a:rPr lang="ru-RU" dirty="0" err="1"/>
              <a:t>загальних</a:t>
            </a:r>
            <a:r>
              <a:rPr lang="ru-RU" dirty="0"/>
              <a:t> умов страхового продукту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зазначенням</a:t>
            </a:r>
            <a:r>
              <a:rPr lang="ru-RU" dirty="0"/>
              <a:t> строку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у порядку та </a:t>
            </a:r>
            <a:r>
              <a:rPr lang="ru-RU" dirty="0" err="1"/>
              <a:t>протягом</a:t>
            </a:r>
            <a:r>
              <a:rPr lang="ru-RU" dirty="0"/>
              <a:t> строку, </a:t>
            </a:r>
            <a:r>
              <a:rPr lang="ru-RU" dirty="0" err="1"/>
              <a:t>встановлених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Регулятора.</a:t>
            </a:r>
          </a:p>
          <a:p>
            <a:endParaRPr lang="ru-RU" dirty="0"/>
          </a:p>
          <a:p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здійснюється</a:t>
            </a:r>
            <a:r>
              <a:rPr lang="ru-RU" b="1" dirty="0"/>
              <a:t> на </a:t>
            </a:r>
            <a:r>
              <a:rPr lang="ru-RU" b="1" dirty="0" err="1"/>
              <a:t>підставі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який</a:t>
            </a:r>
            <a:r>
              <a:rPr lang="ru-RU" b="1" dirty="0"/>
              <a:t> </a:t>
            </a:r>
            <a:r>
              <a:rPr lang="ru-RU" b="1" dirty="0" err="1"/>
              <a:t>укладається</a:t>
            </a:r>
            <a:r>
              <a:rPr lang="ru-RU" b="1" dirty="0"/>
              <a:t> </a:t>
            </a:r>
            <a:r>
              <a:rPr lang="ru-RU" b="1" dirty="0" err="1"/>
              <a:t>відповідно</a:t>
            </a:r>
            <a:r>
              <a:rPr lang="ru-RU" b="1" dirty="0"/>
              <a:t> до </a:t>
            </a:r>
            <a:r>
              <a:rPr lang="ru-RU" b="1" dirty="0" err="1"/>
              <a:t>загальних</a:t>
            </a:r>
            <a:r>
              <a:rPr lang="ru-RU" b="1" dirty="0"/>
              <a:t> умов страхового продукту,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інше</a:t>
            </a:r>
            <a:r>
              <a:rPr lang="ru-RU" b="1" dirty="0"/>
              <a:t> не </a:t>
            </a:r>
            <a:r>
              <a:rPr lang="ru-RU" b="1" dirty="0" err="1"/>
              <a:t>визначено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09829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19297</TotalTime>
  <Words>4157</Words>
  <Application>Microsoft Office PowerPoint</Application>
  <PresentationFormat>Аркуш A4 (210x297 мм)</PresentationFormat>
  <Paragraphs>286</Paragraphs>
  <Slides>27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27</vt:i4>
      </vt:variant>
    </vt:vector>
  </HeadingPairs>
  <TitlesOfParts>
    <vt:vector size="32" baseType="lpstr">
      <vt:lpstr>Arial</vt:lpstr>
      <vt:lpstr>Calibri</vt:lpstr>
      <vt:lpstr>Times New Roman</vt:lpstr>
      <vt:lpstr>Wingdings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Admin</cp:lastModifiedBy>
  <cp:revision>693</cp:revision>
  <dcterms:created xsi:type="dcterms:W3CDTF">2015-01-26T12:29:32Z</dcterms:created>
  <dcterms:modified xsi:type="dcterms:W3CDTF">2025-09-23T08:20:58Z</dcterms:modified>
</cp:coreProperties>
</file>